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9" r:id="rId2"/>
    <p:sldId id="285" r:id="rId3"/>
    <p:sldId id="316" r:id="rId4"/>
    <p:sldId id="309" r:id="rId5"/>
    <p:sldId id="310" r:id="rId6"/>
    <p:sldId id="311" r:id="rId7"/>
    <p:sldId id="313" r:id="rId8"/>
    <p:sldId id="314" r:id="rId9"/>
    <p:sldId id="312" r:id="rId10"/>
    <p:sldId id="315" r:id="rId11"/>
    <p:sldId id="318" r:id="rId12"/>
    <p:sldId id="319" r:id="rId13"/>
    <p:sldId id="317" r:id="rId14"/>
    <p:sldId id="284" r:id="rId15"/>
    <p:sldId id="264" r:id="rId16"/>
    <p:sldId id="290" r:id="rId17"/>
    <p:sldId id="289" r:id="rId18"/>
    <p:sldId id="294" r:id="rId19"/>
    <p:sldId id="293" r:id="rId20"/>
    <p:sldId id="320" r:id="rId21"/>
    <p:sldId id="295" r:id="rId22"/>
    <p:sldId id="298" r:id="rId23"/>
    <p:sldId id="286" r:id="rId24"/>
    <p:sldId id="291" r:id="rId25"/>
    <p:sldId id="306" r:id="rId26"/>
    <p:sldId id="307" r:id="rId27"/>
    <p:sldId id="30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812" userDrawn="1">
          <p15:clr>
            <a:srgbClr val="A4A3A4"/>
          </p15:clr>
        </p15:guide>
        <p15:guide id="3" pos="453" userDrawn="1">
          <p15:clr>
            <a:srgbClr val="A4A3A4"/>
          </p15:clr>
        </p15:guide>
        <p15:guide id="4" pos="5307" userDrawn="1">
          <p15:clr>
            <a:srgbClr val="A4A3A4"/>
          </p15:clr>
        </p15:guide>
        <p15:guide id="5" orient="horz" pos="3861" userDrawn="1">
          <p15:clr>
            <a:srgbClr val="A4A3A4"/>
          </p15:clr>
        </p15:guide>
        <p15:guide id="6" pos="2948" userDrawn="1">
          <p15:clr>
            <a:srgbClr val="A4A3A4"/>
          </p15:clr>
        </p15:guide>
        <p15:guide id="7" pos="1701" userDrawn="1">
          <p15:clr>
            <a:srgbClr val="A4A3A4"/>
          </p15:clr>
        </p15:guide>
        <p15:guide id="8" pos="1565" userDrawn="1">
          <p15:clr>
            <a:srgbClr val="A4A3A4"/>
          </p15:clr>
        </p15:guide>
        <p15:guide id="9" pos="4195" userDrawn="1">
          <p15:clr>
            <a:srgbClr val="A4A3A4"/>
          </p15:clr>
        </p15:guide>
        <p15:guide id="10" pos="40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8C"/>
    <a:srgbClr val="0B758A"/>
    <a:srgbClr val="E7F1F3"/>
    <a:srgbClr val="5AB08E"/>
    <a:srgbClr val="0D98CA"/>
    <a:srgbClr val="BBB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0183" autoAdjust="0"/>
  </p:normalViewPr>
  <p:slideViewPr>
    <p:cSldViewPr snapToGrid="0">
      <p:cViewPr varScale="1">
        <p:scale>
          <a:sx n="62" d="100"/>
          <a:sy n="62" d="100"/>
        </p:scale>
        <p:origin x="1324" y="44"/>
      </p:cViewPr>
      <p:guideLst>
        <p:guide orient="horz" pos="913"/>
        <p:guide pos="2812"/>
        <p:guide pos="453"/>
        <p:guide pos="5307"/>
        <p:guide orient="horz" pos="3861"/>
        <p:guide pos="2948"/>
        <p:guide pos="1701"/>
        <p:guide pos="1565"/>
        <p:guide pos="4195"/>
        <p:guide pos="40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037B30-6899-402E-A32A-30AF5E6C3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A9382-9278-43E5-81E3-AAB53CDB6D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B3070-09D2-4113-B3B1-3A43883E9E30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26256-DE8F-406E-A3CE-E64677C860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2B11A-052C-4E02-B839-21D9947A6A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6EA81-0D0A-4CBE-994A-83DD429BC7F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9550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27098-7646-49A7-853D-0B33430812F8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3F802-AF0F-4C80-BEEE-ED18F4A8D21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598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DLH – Saint-Honorat, Kerkennah, Ibo,</a:t>
            </a:r>
            <a:r>
              <a:rPr lang="fr-FR" baseline="0" dirty="0" smtClean="0"/>
              <a:t> Santa </a:t>
            </a:r>
            <a:r>
              <a:rPr lang="fr-FR" baseline="0" dirty="0" err="1" smtClean="0"/>
              <a:t>Luzia</a:t>
            </a:r>
            <a:r>
              <a:rPr lang="fr-FR" baseline="0" dirty="0" smtClean="0"/>
              <a:t> teaser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00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Mf</a:t>
            </a:r>
            <a:r>
              <a:rPr lang="fr-FR" baseline="0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140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8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5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Catalogue</a:t>
            </a:r>
            <a:r>
              <a:rPr lang="fr-FR" baseline="0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616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91D3-7F56-4419-9A69-1A0720801FAC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13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EDE65-9F91-4582-A79D-2DF2532979F1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85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11B9-66B8-4DCF-B6D9-152C9B4B0BEE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67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DFE7-C3DF-43F2-BD4B-576A55AB49D2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56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2B58-8C4A-44C5-8FDC-04B7C80005FB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4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EA5C-EE5C-44FF-9A3F-DF38D2D117A8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30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37F4-8D99-4437-AE5A-1960F7A8FE6B}" type="datetime1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2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61F2-15ED-4B68-915E-DA82090F9A3E}" type="datetime1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9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2088-0D95-464F-8430-4DB13A0329ED}" type="datetime1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9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E7FFC-4CF2-476F-A820-6B66AFDD2C26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48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8C07-4785-4785-9B58-268D913A91DC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03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C7C55-1B87-478B-84BF-986B387BAA04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310CD-8EA8-421F-999A-D43CCC65A5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5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ecretariat@smilo-program.org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ABD20-EF29-4C68-8C68-F4EDF124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884B8-6973-4950-928B-4DB9C93AFDC2}"/>
              </a:ext>
            </a:extLst>
          </p:cNvPr>
          <p:cNvSpPr txBox="1"/>
          <p:nvPr/>
        </p:nvSpPr>
        <p:spPr>
          <a:xfrm>
            <a:off x="1987826" y="1733383"/>
            <a:ext cx="5168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Small</a:t>
            </a:r>
            <a:r>
              <a:rPr lang="hr-H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hr-H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Islands</a:t>
            </a:r>
            <a:r>
              <a:rPr lang="hr-H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hr-H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Organisation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43332-43BC-44F0-BDAB-8C3584350D3A}"/>
              </a:ext>
            </a:extLst>
          </p:cNvPr>
          <p:cNvSpPr txBox="1"/>
          <p:nvPr/>
        </p:nvSpPr>
        <p:spPr>
          <a:xfrm>
            <a:off x="635000" y="3603265"/>
            <a:ext cx="7880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One year on islands</a:t>
            </a:r>
          </a:p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SMILOCulatra2022</a:t>
            </a:r>
          </a:p>
        </p:txBody>
      </p:sp>
    </p:spTree>
    <p:extLst>
      <p:ext uri="{BB962C8B-B14F-4D97-AF65-F5344CB8AC3E}">
        <p14:creationId xmlns:p14="http://schemas.microsoft.com/office/powerpoint/2010/main" val="9655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53" y="1520575"/>
            <a:ext cx="3140682" cy="450008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655" y="117750"/>
            <a:ext cx="2209914" cy="22670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55" y="2502567"/>
            <a:ext cx="2755561" cy="183704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55" y="4521061"/>
            <a:ext cx="2755561" cy="206667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573" y="4664899"/>
            <a:ext cx="2619273" cy="18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7A73C-D180-47BA-B740-B0D60B38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5" y="217945"/>
            <a:ext cx="324513" cy="322745"/>
          </a:xfrm>
        </p:spPr>
        <p:txBody>
          <a:bodyPr/>
          <a:lstStyle/>
          <a:p>
            <a:pPr algn="l"/>
            <a:fld id="{334310CD-8EA8-421F-999A-D43CCC65A5CE}" type="slidenum">
              <a:rPr lang="en-GB" sz="800" smtClean="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pPr algn="l"/>
              <a:t>11</a:t>
            </a:fld>
            <a:endParaRPr lang="en-GB" sz="800" dirty="0">
              <a:solidFill>
                <a:schemeClr val="tx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development</a:t>
            </a:r>
          </a:p>
          <a:p>
            <a:r>
              <a:rPr lang="en-GB" sz="800" b="1" noProof="1">
                <a:latin typeface="Poppins Medium" panose="00000600000000000000" pitchFamily="2" charset="0"/>
                <a:cs typeface="Poppins Medium" panose="00000600000000000000" pitchFamily="2" charset="0"/>
              </a:rPr>
              <a:t>w</a:t>
            </a:r>
            <a:r>
              <a:rPr lang="en-GB" sz="800" b="1" noProof="1" smtClean="0">
                <a:latin typeface="Poppins Medium" panose="00000600000000000000" pitchFamily="2" charset="0"/>
                <a:cs typeface="Poppins Medium" panose="00000600000000000000" pitchFamily="2" charset="0"/>
              </a:rPr>
              <a:t>ho we are</a:t>
            </a:r>
            <a:endParaRPr lang="en-GB" sz="800" b="1" noProof="1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6946955" y="272155"/>
            <a:ext cx="20737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Islands</a:t>
            </a: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involved</a:t>
            </a: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in the SMILO label </a:t>
            </a:r>
            <a:r>
              <a:rPr lang="fr-FR" sz="1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process</a:t>
            </a: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or active </a:t>
            </a:r>
            <a:r>
              <a:rPr lang="fr-FR" sz="1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members</a:t>
            </a: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of the network</a:t>
            </a:r>
          </a:p>
          <a:p>
            <a:endParaRPr lang="fr-FR" sz="1400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For local organisations,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with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a focus on the civil society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organsiations</a:t>
            </a:r>
            <a:endParaRPr lang="fr-FR" sz="1400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endParaRPr lang="fr-FR" sz="1400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50000€ in total: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grants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from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1000€ to 15000€</a:t>
            </a:r>
            <a:endParaRPr lang="fr-FR" sz="1400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endParaRPr lang="fr-FR" sz="1400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Project lasting 1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year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: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June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2022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until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July 2023 (1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year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)</a:t>
            </a:r>
          </a:p>
          <a:p>
            <a:endParaRPr lang="fr-FR" sz="1400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S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olutions for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sustainable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energy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,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fisheries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, maritime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ecosystems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protection, focus on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blue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carbon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! </a:t>
            </a:r>
            <a:endParaRPr lang="fr-FR" sz="1400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endParaRPr lang="en-GB" sz="24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7A73C-D180-47BA-B740-B0D60B38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5" y="217945"/>
            <a:ext cx="324513" cy="322745"/>
          </a:xfrm>
        </p:spPr>
        <p:txBody>
          <a:bodyPr/>
          <a:lstStyle/>
          <a:p>
            <a:pPr algn="l"/>
            <a:fld id="{334310CD-8EA8-421F-999A-D43CCC65A5CE}" type="slidenum">
              <a:rPr lang="en-GB" sz="800" smtClean="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pPr algn="l"/>
              <a:t>12</a:t>
            </a:fld>
            <a:endParaRPr lang="en-GB" sz="800" dirty="0">
              <a:solidFill>
                <a:schemeClr val="tx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development</a:t>
            </a:r>
          </a:p>
          <a:p>
            <a:r>
              <a:rPr lang="en-GB" sz="800" b="1" noProof="1">
                <a:latin typeface="Poppins Medium" panose="00000600000000000000" pitchFamily="2" charset="0"/>
                <a:cs typeface="Poppins Medium" panose="00000600000000000000" pitchFamily="2" charset="0"/>
              </a:rPr>
              <a:t>w</a:t>
            </a:r>
            <a:r>
              <a:rPr lang="en-GB" sz="800" b="1" noProof="1" smtClean="0">
                <a:latin typeface="Poppins Medium" panose="00000600000000000000" pitchFamily="2" charset="0"/>
                <a:cs typeface="Poppins Medium" panose="00000600000000000000" pitchFamily="2" charset="0"/>
              </a:rPr>
              <a:t>ho we are</a:t>
            </a:r>
            <a:endParaRPr lang="en-GB" sz="800" b="1" noProof="1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948683" cy="2948683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3113070" y="540690"/>
            <a:ext cx="59373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CULATRA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(Portugal) </a:t>
            </a:r>
            <a:r>
              <a:rPr lang="en-US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Centre for Marine and Environmental Research </a:t>
            </a:r>
            <a:r>
              <a:rPr lang="en-US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/ </a:t>
            </a:r>
            <a:r>
              <a:rPr lang="en-US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University of Algarve </a:t>
            </a: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	</a:t>
            </a:r>
            <a:r>
              <a:rPr lang="en-US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&gt;&gt; Solar desalinization system</a:t>
            </a:r>
          </a:p>
          <a:p>
            <a:endParaRPr lang="fr-FR" sz="1400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2. </a:t>
            </a: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NEVIS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(San </a:t>
            </a:r>
            <a:r>
              <a:rPr lang="fr-FR" sz="1400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Kitts</a:t>
            </a:r>
            <a:r>
              <a:rPr lang="fr-FR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 &amp; 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Nevis) </a:t>
            </a:r>
            <a:r>
              <a:rPr lang="en-GB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Nevis Historical &amp; Conservation Society</a:t>
            </a:r>
          </a:p>
          <a:p>
            <a:r>
              <a:rPr lang="en-GB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&gt;&gt; 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conservation and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restoration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of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coastal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wetland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ecosystems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with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actions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against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invasive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species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, and mangrove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replanting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endParaRPr lang="en-GB" sz="1400" b="1" dirty="0" smtClean="0">
              <a:solidFill>
                <a:srgbClr val="00758C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219273" y="3110062"/>
            <a:ext cx="89247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3.</a:t>
            </a: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RAJA AMPAT </a:t>
            </a:r>
            <a:r>
              <a:rPr lang="en-US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(</a:t>
            </a:r>
            <a:r>
              <a:rPr lang="en-US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Indonesia) </a:t>
            </a:r>
            <a:r>
              <a:rPr lang="en-US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The SEA People </a:t>
            </a:r>
            <a:r>
              <a:rPr lang="en-US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&amp; </a:t>
            </a:r>
            <a:r>
              <a:rPr lang="en-US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Orang </a:t>
            </a:r>
            <a:r>
              <a:rPr lang="en-US" sz="1400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Laut</a:t>
            </a:r>
            <a:r>
              <a:rPr lang="en-US" sz="1400" dirty="0">
                <a:latin typeface="Century Gothic" panose="020B0502020202020204" pitchFamily="34" charset="0"/>
                <a:cs typeface="Poppins Medium" panose="00000600000000000000" pitchFamily="2" charset="0"/>
              </a:rPr>
              <a:t> Papua </a:t>
            </a:r>
            <a:endParaRPr lang="en-US" sz="1400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&gt;&gt;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Autonomous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solution: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solar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system for a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floating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scientific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and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coral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restoration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base</a:t>
            </a:r>
          </a:p>
          <a:p>
            <a:endParaRPr lang="en-US" sz="1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en-US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4. </a:t>
            </a:r>
            <a:r>
              <a:rPr lang="en-US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PANAGATALAN</a:t>
            </a:r>
            <a:r>
              <a:rPr lang="en-US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(Philippines), </a:t>
            </a:r>
            <a:r>
              <a:rPr lang="en-US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Fondation</a:t>
            </a:r>
            <a:r>
              <a:rPr lang="en-US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Sulubaaï</a:t>
            </a:r>
            <a:endParaRPr lang="en-US" sz="1400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en-US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&gt;&gt; </a:t>
            </a:r>
            <a:r>
              <a:rPr lang="en-US" sz="1400" b="1" dirty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D</a:t>
            </a:r>
            <a:r>
              <a:rPr lang="en-US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iving trainings for local volunteers for the realization of ecological monitoring </a:t>
            </a:r>
            <a:endParaRPr lang="fr-FR" sz="1400" b="1" dirty="0" smtClean="0">
              <a:solidFill>
                <a:srgbClr val="00758C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endParaRPr lang="fr-FR" sz="1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5. </a:t>
            </a: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SIPO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(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Senegal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), FENAGIE PECHE</a:t>
            </a:r>
          </a:p>
          <a:p>
            <a:r>
              <a:rPr lang="fr-FR" sz="1400" b="1" dirty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&gt;&gt;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Enhance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the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shell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-made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artificial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reefs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system +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ecological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monitoring</a:t>
            </a:r>
          </a:p>
          <a:p>
            <a:endParaRPr lang="fr-FR" sz="1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6. </a:t>
            </a:r>
            <a:r>
              <a:rPr lang="fr-FR" sz="1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KERKENNAH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(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Tunisia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), </a:t>
            </a:r>
            <a:r>
              <a:rPr lang="fr-FR" sz="14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Kratten</a:t>
            </a:r>
            <a:r>
              <a:rPr lang="fr-FR" sz="14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pour le Développement</a:t>
            </a:r>
          </a:p>
          <a:p>
            <a:r>
              <a:rPr lang="fr-FR" sz="1400" b="1" dirty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&gt;&gt;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Restoration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of marine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ecosystems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with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the installation of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artificial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reefs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made of date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palms</a:t>
            </a:r>
            <a:endParaRPr lang="en-GB" sz="2400" b="1" noProof="1">
              <a:solidFill>
                <a:srgbClr val="00758C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2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7A73C-D180-47BA-B740-B0D60B38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5" y="217945"/>
            <a:ext cx="324513" cy="322745"/>
          </a:xfrm>
        </p:spPr>
        <p:txBody>
          <a:bodyPr/>
          <a:lstStyle/>
          <a:p>
            <a:pPr algn="l"/>
            <a:fld id="{334310CD-8EA8-421F-999A-D43CCC65A5CE}" type="slidenum">
              <a:rPr lang="en-GB" sz="800" smtClean="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pPr algn="l"/>
              <a:t>13</a:t>
            </a:fld>
            <a:endParaRPr lang="en-GB" sz="800" dirty="0">
              <a:solidFill>
                <a:schemeClr val="tx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2700337" y="2853712"/>
            <a:ext cx="3743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noProof="1" smtClean="0">
                <a:solidFill>
                  <a:schemeClr val="bg1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OUR COMMUNITY</a:t>
            </a:r>
            <a:endParaRPr lang="en-GB" sz="3500" b="1" noProof="1">
              <a:solidFill>
                <a:schemeClr val="bg1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0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/>
          <a:stretch/>
        </p:blipFill>
        <p:spPr>
          <a:xfrm>
            <a:off x="2106202" y="0"/>
            <a:ext cx="703779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251211" y="1318308"/>
            <a:ext cx="73002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NEW ISLANDS IN THE LABELlING PROCESS IN 2022</a:t>
            </a:r>
          </a:p>
          <a:p>
            <a:endParaRPr lang="fr-FR" sz="2400" b="1" noProof="1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- Gombrani </a:t>
            </a:r>
            <a:r>
              <a:rPr lang="fr-FR" sz="2000" noProof="1">
                <a:latin typeface="Century Gothic" panose="020B0502020202020204" pitchFamily="34" charset="0"/>
                <a:cs typeface="Poppins Medium" panose="00000600000000000000" pitchFamily="2" charset="0"/>
              </a:rPr>
              <a:t>(Rodrigues, </a:t>
            </a: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Mauritius)</a:t>
            </a:r>
            <a:endParaRPr lang="fr-FR" sz="2000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2000" noProof="1">
                <a:latin typeface="Century Gothic" panose="020B0502020202020204" pitchFamily="34" charset="0"/>
                <a:cs typeface="Poppins Medium" panose="00000600000000000000" pitchFamily="2" charset="0"/>
              </a:rPr>
              <a:t>- Gozo (</a:t>
            </a: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Malta)</a:t>
            </a:r>
            <a:endParaRPr lang="fr-FR" sz="2000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2000" noProof="1">
                <a:latin typeface="Century Gothic" panose="020B0502020202020204" pitchFamily="34" charset="0"/>
                <a:cs typeface="Poppins Medium" panose="00000600000000000000" pitchFamily="2" charset="0"/>
              </a:rPr>
              <a:t>- Chole &amp; Jibondo (</a:t>
            </a: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Tanzania)</a:t>
            </a:r>
            <a:endParaRPr lang="fr-FR" sz="2000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2000" noProof="1">
                <a:latin typeface="Century Gothic" panose="020B0502020202020204" pitchFamily="34" charset="0"/>
                <a:cs typeface="Poppins Medium" panose="00000600000000000000" pitchFamily="2" charset="0"/>
              </a:rPr>
              <a:t>- Ilur (France)</a:t>
            </a:r>
          </a:p>
          <a:p>
            <a:r>
              <a:rPr lang="fr-FR" sz="2000" noProof="1">
                <a:latin typeface="Century Gothic" panose="020B0502020202020204" pitchFamily="34" charset="0"/>
                <a:cs typeface="Poppins Medium" panose="00000600000000000000" pitchFamily="2" charset="0"/>
              </a:rPr>
              <a:t>- Nosy Satrana (Madagascar)</a:t>
            </a:r>
          </a:p>
          <a:p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- Tiga &amp; Ouvéa </a:t>
            </a:r>
            <a:r>
              <a:rPr lang="fr-FR" sz="2000" noProof="1">
                <a:latin typeface="Century Gothic" panose="020B0502020202020204" pitchFamily="34" charset="0"/>
                <a:cs typeface="Poppins Medium" panose="00000600000000000000" pitchFamily="2" charset="0"/>
              </a:rPr>
              <a:t>(</a:t>
            </a: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Nouvelle-Calédonia)</a:t>
            </a:r>
          </a:p>
          <a:p>
            <a:pPr marL="342900" indent="-342900">
              <a:buFontTx/>
              <a:buChar char="-"/>
            </a:pPr>
            <a:endParaRPr lang="fr-FR" sz="2000" noProof="1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pPr marL="342900" indent="-342900">
              <a:buFontTx/>
              <a:buChar char="-"/>
            </a:pPr>
            <a:endParaRPr lang="fr-FR" sz="2000" noProof="1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ISLANDS CANDIDATE TO THE LABEL </a:t>
            </a:r>
          </a:p>
          <a:p>
            <a:endParaRPr lang="fr-FR" sz="2400" b="1" noProof="1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pPr marL="342900" indent="-342900">
              <a:buFontTx/>
              <a:buChar char="-"/>
            </a:pP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Frioul</a:t>
            </a:r>
          </a:p>
          <a:p>
            <a:pPr marL="342900" indent="-342900">
              <a:buFontTx/>
              <a:buChar char="-"/>
            </a:pP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Culatra</a:t>
            </a:r>
          </a:p>
          <a:p>
            <a:pPr marL="342900" indent="-342900">
              <a:buFontTx/>
              <a:buChar char="-"/>
            </a:pP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Ouvéa</a:t>
            </a:r>
          </a:p>
          <a:p>
            <a:pPr marL="342900" indent="-342900">
              <a:buFontTx/>
              <a:buChar char="-"/>
            </a:pPr>
            <a:r>
              <a:rPr lang="fr-FR" sz="20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Brownsea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386" y="4767642"/>
            <a:ext cx="1787703" cy="17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257" y="3234706"/>
            <a:ext cx="6861079" cy="2457177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1788257" y="1005975"/>
            <a:ext cx="5786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1">
                <a:latin typeface="Century Gothic" panose="020B0502020202020204" pitchFamily="34" charset="0"/>
                <a:cs typeface="Poppins Medium" panose="00000600000000000000" pitchFamily="2" charset="0"/>
              </a:rPr>
              <a:t>Main technical and financial partners</a:t>
            </a:r>
            <a:endParaRPr lang="en-GB" sz="32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92" y="5177193"/>
            <a:ext cx="1274471" cy="5146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671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355777" y="1030275"/>
            <a:ext cx="851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Annual Meeting - Kerkennah 2021</a:t>
            </a:r>
            <a:endParaRPr lang="en-GB" sz="32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1" b="27514"/>
          <a:stretch/>
        </p:blipFill>
        <p:spPr>
          <a:xfrm>
            <a:off x="413468" y="1688912"/>
            <a:ext cx="8524364" cy="31277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328" y="4646624"/>
            <a:ext cx="3275188" cy="205183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68" y="4982966"/>
            <a:ext cx="5421201" cy="15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1161" y="557797"/>
            <a:ext cx="675899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ONLINE TRAINING SESSIONS – </a:t>
            </a:r>
            <a:r>
              <a:rPr lang="fr-FR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project</a:t>
            </a:r>
            <a:r>
              <a:rPr lang="fr-FR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building and management 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/ </a:t>
            </a:r>
            <a:r>
              <a:rPr lang="fr-FR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sept-</a:t>
            </a:r>
            <a:r>
              <a:rPr lang="fr-FR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nov</a:t>
            </a:r>
            <a:r>
              <a:rPr lang="fr-FR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2021</a:t>
            </a:r>
          </a:p>
          <a:p>
            <a:endParaRPr lang="fr-FR" b="1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latin typeface="Century Gothic" panose="020B0502020202020204" pitchFamily="34" charset="0"/>
              </a:rPr>
              <a:t>Project </a:t>
            </a:r>
            <a:r>
              <a:rPr lang="fr-FR" dirty="0" err="1" smtClean="0">
                <a:latin typeface="Century Gothic" panose="020B0502020202020204" pitchFamily="34" charset="0"/>
              </a:rPr>
              <a:t>designing</a:t>
            </a:r>
            <a:r>
              <a:rPr lang="fr-FR" dirty="0" smtClean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latin typeface="Century Gothic" panose="020B0502020202020204" pitchFamily="34" charset="0"/>
              </a:rPr>
              <a:t>Project management</a:t>
            </a:r>
            <a:endParaRPr lang="fr-F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 smtClean="0">
                <a:latin typeface="Century Gothic" panose="020B0502020202020204" pitchFamily="34" charset="0"/>
              </a:rPr>
              <a:t>Reporting</a:t>
            </a:r>
            <a:r>
              <a:rPr lang="fr-FR" dirty="0" smtClean="0">
                <a:latin typeface="Century Gothic" panose="020B0502020202020204" pitchFamily="34" charset="0"/>
              </a:rPr>
              <a:t> and communication</a:t>
            </a:r>
            <a:endParaRPr lang="fr-FR" sz="1400" b="1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endParaRPr lang="fr-FR" sz="1400" b="1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2" y="2916147"/>
            <a:ext cx="6758990" cy="3350611"/>
          </a:xfrm>
          <a:prstGeom prst="rect">
            <a:avLst/>
          </a:prstGeom>
        </p:spPr>
      </p:pic>
      <p:pic>
        <p:nvPicPr>
          <p:cNvPr id="2052" name="Picture 4" descr="Afficher l’image source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160" y="3750546"/>
            <a:ext cx="54013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’image sourc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159" y="4591453"/>
            <a:ext cx="54857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ficher l’image sourc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40" y="5425851"/>
            <a:ext cx="53989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8"/>
          <a:stretch/>
        </p:blipFill>
        <p:spPr>
          <a:xfrm>
            <a:off x="0" y="0"/>
            <a:ext cx="567133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Century Gothic" panose="020B0502020202020204" pitchFamily="34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Century Gothic" panose="020B0502020202020204" pitchFamily="34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Century Gothic" panose="020B0502020202020204" pitchFamily="34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Century Gothic" panose="020B0502020202020204" pitchFamily="34" charset="0"/>
              <a:cs typeface="Poppins Light" panose="00000400000000000000" pitchFamily="2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355777" y="1030275"/>
            <a:ext cx="8515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TRAINING ON COMMUNICATION AND MANAGEMENT OF VISITORS IN </a:t>
            </a:r>
            <a:r>
              <a:rPr lang="fr-FR" sz="2400" b="1" noProof="1">
                <a:latin typeface="Century Gothic" panose="020B0502020202020204" pitchFamily="34" charset="0"/>
                <a:cs typeface="Poppins Medium" panose="00000600000000000000" pitchFamily="2" charset="0"/>
              </a:rPr>
              <a:t>GOREE </a:t>
            </a:r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SENEGAL </a:t>
            </a:r>
          </a:p>
          <a:p>
            <a:r>
              <a:rPr lang="fr-FR" sz="1600" noProof="1">
                <a:latin typeface="Century Gothic" panose="020B0502020202020204" pitchFamily="34" charset="0"/>
                <a:cs typeface="Poppins Medium" panose="00000600000000000000" pitchFamily="2" charset="0"/>
              </a:rPr>
              <a:t>25-28 APRIL </a:t>
            </a:r>
            <a:r>
              <a:rPr lang="fr-FR" sz="1600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2022</a:t>
            </a:r>
          </a:p>
          <a:p>
            <a:endParaRPr lang="fr-FR" sz="1600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Teachings</a:t>
            </a:r>
            <a:r>
              <a:rPr lang="fr-FR" sz="1600" dirty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and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participatory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workshops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allow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partners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to exchange on the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development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of a communication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stratgy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and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its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implementation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+ introduction to the </a:t>
            </a:r>
            <a:r>
              <a:rPr lang="fr-FR" sz="1600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theory</a:t>
            </a:r>
            <a:r>
              <a:rPr lang="fr-FR" sz="1600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of change</a:t>
            </a:r>
            <a:endParaRPr lang="en-GB" sz="24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351" y="3750067"/>
            <a:ext cx="5563133" cy="26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413468" y="1310284"/>
            <a:ext cx="649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ERASMUS+ Strategic Partnership Sustainable tourism </a:t>
            </a:r>
          </a:p>
          <a:p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&gt;&gt; Technical workshops : inter-islands visits</a:t>
            </a:r>
            <a:endParaRPr lang="en-GB" sz="24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1" name="Image 10" descr="C:\Users\m.ferretti\Pictures\20210929_1522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8" y="3003056"/>
            <a:ext cx="4038821" cy="2977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6904234" y="1310284"/>
            <a:ext cx="22397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noProof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St Honorat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noProof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Mausund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noProof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Brownsea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noProof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Zlarin</a:t>
            </a:r>
            <a:endParaRPr lang="fr-FR" sz="2000" noProof="1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endParaRPr lang="en-GB" sz="24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648"/>
            <a:ext cx="4521678" cy="20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7A73C-D180-47BA-B740-B0D60B38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5" y="217945"/>
            <a:ext cx="324513" cy="322745"/>
          </a:xfrm>
        </p:spPr>
        <p:txBody>
          <a:bodyPr/>
          <a:lstStyle/>
          <a:p>
            <a:pPr algn="l"/>
            <a:fld id="{334310CD-8EA8-421F-999A-D43CCC65A5CE}" type="slidenum">
              <a:rPr lang="en-GB" sz="800" b="1" smtClean="0">
                <a:solidFill>
                  <a:schemeClr val="tx1"/>
                </a:solidFill>
                <a:latin typeface="Century Gothic" panose="020B0502020202020204" pitchFamily="34" charset="0"/>
                <a:cs typeface="Poppins ExtraBold" panose="00000900000000000000" pitchFamily="2" charset="0"/>
              </a:rPr>
              <a:pPr algn="l"/>
              <a:t>2</a:t>
            </a:fld>
            <a:endParaRPr lang="en-GB" sz="800" b="1" dirty="0">
              <a:solidFill>
                <a:schemeClr val="tx1"/>
              </a:solidFill>
              <a:latin typeface="Century Gothic" panose="020B0502020202020204" pitchFamily="34" charset="0"/>
              <a:cs typeface="Poppins ExtraBold" panose="000009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smilo</a:t>
            </a:r>
            <a:endParaRPr lang="en-GB" sz="800" b="1" noProof="1">
              <a:solidFill>
                <a:srgbClr val="00758C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en-GB" sz="800" b="1" noProof="1">
                <a:latin typeface="Century Gothic" panose="020B0502020202020204" pitchFamily="34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b="1" noProof="1">
                <a:latin typeface="Century Gothic" panose="020B0502020202020204" pitchFamily="34" charset="0"/>
                <a:cs typeface="Poppins Light" panose="00000400000000000000" pitchFamily="2" charset="0"/>
              </a:rPr>
              <a:t>sustainable island </a:t>
            </a:r>
            <a:r>
              <a:rPr lang="en-GB" sz="800" b="1" noProof="1" smtClean="0">
                <a:latin typeface="Century Gothic" panose="020B0502020202020204" pitchFamily="34" charset="0"/>
                <a:cs typeface="Poppins Light" panose="00000400000000000000" pitchFamily="2" charset="0"/>
              </a:rPr>
              <a:t>development</a:t>
            </a:r>
            <a:endParaRPr lang="en-GB" sz="800" b="1" noProof="1">
              <a:latin typeface="Century Gothic" panose="020B0502020202020204" pitchFamily="34" charset="0"/>
              <a:cs typeface="Poppins Light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2399921" y="1313788"/>
            <a:ext cx="43441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1 year on islands …</a:t>
            </a:r>
            <a:endParaRPr lang="en-GB" sz="35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20309-28CA-495F-B95F-DDED7070A796}"/>
              </a:ext>
            </a:extLst>
          </p:cNvPr>
          <p:cNvSpPr txBox="1"/>
          <p:nvPr/>
        </p:nvSpPr>
        <p:spPr>
          <a:xfrm>
            <a:off x="2700334" y="2993287"/>
            <a:ext cx="3743325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 noProof="1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1</a:t>
            </a:r>
          </a:p>
          <a:p>
            <a:pPr algn="ctr"/>
            <a:r>
              <a:rPr lang="en-GB" b="1" noProof="1" smtClean="0">
                <a:latin typeface="Century Gothic" panose="020B0502020202020204" pitchFamily="34" charset="0"/>
                <a:cs typeface="Poppins" panose="00000500000000000000" pitchFamily="2" charset="0"/>
              </a:rPr>
              <a:t>SOLUTIONS</a:t>
            </a:r>
            <a:endParaRPr lang="en-GB" b="1" noProof="1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algn="ctr"/>
            <a:endParaRPr lang="en-GB" b="1" noProof="1" smtClean="0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algn="ctr"/>
            <a:r>
              <a:rPr lang="en-GB" sz="35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2</a:t>
            </a:r>
          </a:p>
          <a:p>
            <a:pPr algn="ctr"/>
            <a:r>
              <a:rPr lang="en-GB" b="1" noProof="1">
                <a:latin typeface="Century Gothic" panose="020B0502020202020204" pitchFamily="34" charset="0"/>
                <a:cs typeface="Poppins" panose="00000500000000000000" pitchFamily="2" charset="0"/>
              </a:rPr>
              <a:t>COMMUNITY &amp; </a:t>
            </a:r>
            <a:r>
              <a:rPr lang="en-GB" b="1" noProof="1" smtClean="0">
                <a:latin typeface="Century Gothic" panose="020B0502020202020204" pitchFamily="34" charset="0"/>
                <a:cs typeface="Poppins" panose="00000500000000000000" pitchFamily="2" charset="0"/>
              </a:rPr>
              <a:t>LABEL</a:t>
            </a:r>
          </a:p>
          <a:p>
            <a:pPr algn="ctr"/>
            <a:endParaRPr lang="en-GB" b="1" noProof="1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algn="ctr"/>
            <a:r>
              <a:rPr lang="en-GB" sz="35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3</a:t>
            </a:r>
          </a:p>
          <a:p>
            <a:pPr algn="ctr"/>
            <a:r>
              <a:rPr lang="en-GB" b="1" noProof="1">
                <a:latin typeface="Century Gothic" panose="020B0502020202020204" pitchFamily="34" charset="0"/>
                <a:cs typeface="Poppins" panose="00000500000000000000" pitchFamily="2" charset="0"/>
              </a:rPr>
              <a:t>PERSPECTIVES</a:t>
            </a:r>
          </a:p>
          <a:p>
            <a:pPr algn="ctr"/>
            <a:endParaRPr lang="en-GB" b="1" noProof="1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354904" y="1059538"/>
            <a:ext cx="8525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O</a:t>
            </a:r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rganic </a:t>
            </a:r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waste composting &amp; green waste shredding </a:t>
            </a:r>
            <a:endParaRPr lang="fr-FR" sz="2400" b="1" noProof="1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24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Principe island &lt;&gt; Bolama island </a:t>
            </a:r>
            <a:endParaRPr lang="en-GB" sz="24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1" y="4609004"/>
            <a:ext cx="3197290" cy="21315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06" y="4439060"/>
            <a:ext cx="3519927" cy="23460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1" y="2289294"/>
            <a:ext cx="3225437" cy="21497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06" y="2127033"/>
            <a:ext cx="3261600" cy="217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66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Century Gothic" panose="020B0502020202020204" pitchFamily="34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Century Gothic" panose="020B0502020202020204" pitchFamily="34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Century Gothic" panose="020B0502020202020204" pitchFamily="34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Century Gothic" panose="020B0502020202020204" pitchFamily="34" charset="0"/>
              <a:cs typeface="Poppins Light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35" y="1644768"/>
            <a:ext cx="2228965" cy="2203563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3364984" y="2620958"/>
            <a:ext cx="5313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NEW WEBSITE </a:t>
            </a:r>
          </a:p>
          <a:p>
            <a:r>
              <a:rPr lang="fr-FR" sz="16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Catalogue of actions &amp; good practices </a:t>
            </a:r>
            <a:endParaRPr lang="fr-FR" sz="16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413468" y="1147656"/>
            <a:ext cx="445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PODCAST </a:t>
            </a:r>
            <a:endParaRPr lang="fr-FR" sz="16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6744" t="15426" r="13256" b="10362"/>
          <a:stretch/>
        </p:blipFill>
        <p:spPr>
          <a:xfrm>
            <a:off x="3020602" y="3283266"/>
            <a:ext cx="5843722" cy="30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430565-8EBF-409A-A009-952DB837D8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59" y="328415"/>
            <a:ext cx="583175" cy="45876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  <a:endParaRPr lang="en-GB" sz="800" noProof="1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612775" y="1259916"/>
            <a:ext cx="5710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World Island Networks</a:t>
            </a:r>
            <a:endParaRPr lang="en-GB" sz="32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623" y="1532099"/>
            <a:ext cx="2584644" cy="1186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36" y="2686595"/>
            <a:ext cx="2210043" cy="31193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051" y="2686595"/>
            <a:ext cx="2204216" cy="3119383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6037834" y="3645046"/>
            <a:ext cx="624262" cy="6837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8955" y="2686595"/>
            <a:ext cx="36124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120 networks </a:t>
            </a:r>
            <a:r>
              <a:rPr lang="fr-FR" sz="2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identified</a:t>
            </a:r>
            <a:endParaRPr lang="fr-FR" sz="2400" b="1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72 ANSWERS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400 participants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68 </a:t>
            </a:r>
            <a:r>
              <a:rPr lang="fr-FR" sz="2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nationalities</a:t>
            </a:r>
            <a:endParaRPr lang="fr-FR" sz="2400" b="1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endParaRPr lang="fr-FR" sz="2400" b="1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&gt;&gt; </a:t>
            </a:r>
            <a:r>
              <a:rPr lang="fr-FR" sz="24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Presentation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of the </a:t>
            </a:r>
            <a:r>
              <a:rPr lang="fr-FR" sz="2400" b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results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 end of 2022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400" b="1" dirty="0" smtClean="0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19907" y="355991"/>
            <a:ext cx="6909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cs typeface="Poppins Medium" panose="00000600000000000000" pitchFamily="2" charset="0"/>
              </a:rPr>
              <a:t>Lessons learnt &amp;</a:t>
            </a:r>
            <a:r>
              <a:rPr lang="en-US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en-US" dirty="0">
                <a:latin typeface="Century Gothic" panose="020B0502020202020204" pitchFamily="34" charset="0"/>
                <a:cs typeface="Poppins Medium" panose="00000600000000000000" pitchFamily="2" charset="0"/>
              </a:rPr>
              <a:t>contribution to policies by </a:t>
            </a:r>
            <a:r>
              <a:rPr lang="en-US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the #</a:t>
            </a:r>
            <a:r>
              <a:rPr lang="en-US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BEMEDIslands</a:t>
            </a:r>
            <a:r>
              <a:rPr lang="en-US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community </a:t>
            </a:r>
            <a:r>
              <a:rPr lang="en-US" dirty="0">
                <a:latin typeface="Century Gothic" panose="020B0502020202020204" pitchFamily="34" charset="0"/>
                <a:cs typeface="Poppins Medium" panose="00000600000000000000" pitchFamily="2" charset="0"/>
              </a:rPr>
              <a:t>to stop plastic pollution on Mediterranean </a:t>
            </a:r>
            <a:r>
              <a:rPr lang="en-US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islands: </a:t>
            </a:r>
            <a:r>
              <a:rPr lang="en-US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Technical Sessions + Policy paper at the Barcelona Convention </a:t>
            </a:r>
            <a:endParaRPr lang="fr-FR" b="1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07" y="2505466"/>
            <a:ext cx="6718249" cy="25699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957" y="5651833"/>
            <a:ext cx="1273708" cy="99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2"/>
          <a:stretch/>
        </p:blipFill>
        <p:spPr>
          <a:xfrm>
            <a:off x="0" y="0"/>
            <a:ext cx="582544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7530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2023 </a:t>
            </a:r>
          </a:p>
          <a:p>
            <a:pPr algn="ctr"/>
            <a:r>
              <a:rPr lang="fr-FR" sz="2400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An initiative </a:t>
            </a:r>
            <a:r>
              <a:rPr lang="fr-FR" sz="2400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deployed</a:t>
            </a:r>
            <a:endParaRPr lang="fr-FR" sz="2400" b="1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136339"/>
            <a:ext cx="53579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Definition</a:t>
            </a:r>
            <a:r>
              <a:rPr lang="fr-FR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of a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clear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and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ambitious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roadmap, via a </a:t>
            </a:r>
            <a:r>
              <a:rPr lang="fr-FR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new </a:t>
            </a:r>
            <a:r>
              <a:rPr lang="fr-FR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strategy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, to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ensure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a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sustainable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change of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scale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b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</a:br>
            <a:r>
              <a:rPr lang="fr-FR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+ Communication </a:t>
            </a:r>
            <a:r>
              <a:rPr lang="fr-FR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Strategy</a:t>
            </a:r>
            <a:endParaRPr lang="fr-FR" b="1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b="1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A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strategy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to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lay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down the axes of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work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to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ensure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the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sustainability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of the association,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its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label and the animation of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its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  <a:cs typeface="Poppins Medium" panose="00000600000000000000" pitchFamily="2" charset="0"/>
              </a:rPr>
              <a:t>community</a:t>
            </a:r>
            <a:r>
              <a:rPr lang="fr-FR" b="1" dirty="0">
                <a:latin typeface="Century Gothic" panose="020B0502020202020204" pitchFamily="34" charset="0"/>
                <a:cs typeface="Poppins Medium" panose="00000600000000000000" pitchFamily="2" charset="0"/>
              </a:rPr>
              <a:t> of practice</a:t>
            </a:r>
          </a:p>
        </p:txBody>
      </p:sp>
    </p:spTree>
    <p:extLst>
      <p:ext uri="{BB962C8B-B14F-4D97-AF65-F5344CB8AC3E}">
        <p14:creationId xmlns:p14="http://schemas.microsoft.com/office/powerpoint/2010/main" val="21485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31"/>
          <a:stretch/>
        </p:blipFill>
        <p:spPr>
          <a:xfrm>
            <a:off x="0" y="0"/>
            <a:ext cx="595901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2408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Coming</a:t>
            </a:r>
            <a:r>
              <a:rPr lang="fr-FR" sz="2400" b="1" dirty="0" smtClean="0">
                <a:latin typeface="Century Gothic" panose="020B0502020202020204" pitchFamily="34" charset="0"/>
                <a:cs typeface="Poppins Medium" panose="00000600000000000000" pitchFamily="2" charset="0"/>
              </a:rPr>
              <a:t> </a:t>
            </a:r>
            <a:r>
              <a:rPr lang="fr-FR" sz="2400" b="1" dirty="0" err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events</a:t>
            </a:r>
            <a:endParaRPr lang="fr-FR" sz="2400" b="1" dirty="0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784348"/>
            <a:ext cx="68580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r-FR" sz="1600" b="1" noProof="1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MANGROVES</a:t>
            </a:r>
            <a:r>
              <a:rPr lang="fr-FR" sz="1400" b="1" noProof="1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 </a:t>
            </a:r>
            <a:r>
              <a:rPr lang="fr-FR" sz="14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planting and restoration  </a:t>
            </a:r>
            <a:r>
              <a:rPr lang="fr-FR" sz="1400" noProof="1">
                <a:latin typeface="Century Gothic" panose="020B0502020202020204" pitchFamily="34" charset="0"/>
                <a:cs typeface="Poppins" panose="00000500000000000000" pitchFamily="2" charset="0"/>
              </a:rPr>
              <a:t>Guinée-Bissau – </a:t>
            </a:r>
            <a:r>
              <a:rPr lang="fr-FR" sz="1400" noProof="1" smtClean="0">
                <a:latin typeface="Century Gothic" panose="020B0502020202020204" pitchFamily="34" charset="0"/>
                <a:cs typeface="Poppins" panose="00000500000000000000" pitchFamily="2" charset="0"/>
              </a:rPr>
              <a:t>2022</a:t>
            </a:r>
            <a:endParaRPr lang="fr-FR" sz="1400" noProof="1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b="1" noProof="1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UPSCALING GLASS WASTE </a:t>
            </a:r>
            <a:r>
              <a:rPr lang="fr-FR" sz="1400" noProof="1">
                <a:latin typeface="Century Gothic" panose="020B0502020202020204" pitchFamily="34" charset="0"/>
                <a:cs typeface="Poppins" panose="00000500000000000000" pitchFamily="2" charset="0"/>
              </a:rPr>
              <a:t>Gorée, </a:t>
            </a:r>
            <a:r>
              <a:rPr lang="fr-FR" sz="1400" noProof="1" smtClean="0">
                <a:latin typeface="Century Gothic" panose="020B0502020202020204" pitchFamily="34" charset="0"/>
                <a:cs typeface="Poppins" panose="00000500000000000000" pitchFamily="2" charset="0"/>
              </a:rPr>
              <a:t>Sénégal – 2023	</a:t>
            </a:r>
          </a:p>
          <a:p>
            <a:endParaRPr lang="fr-FR" sz="1400" b="1" noProof="1">
              <a:solidFill>
                <a:srgbClr val="00758C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TRAINING WORKSHOP ON SUSTAINABLE WASTE WATER MANAGEMENT </a:t>
            </a:r>
            <a:r>
              <a:rPr lang="fr-FR" sz="1400" b="1" noProof="1" smtClean="0">
                <a:solidFill>
                  <a:srgbClr val="FF0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/>
            </a:r>
            <a:br>
              <a:rPr lang="fr-FR" sz="1400" b="1" noProof="1" smtClean="0">
                <a:solidFill>
                  <a:srgbClr val="FF000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</a:br>
            <a:r>
              <a:rPr lang="fr-FR" sz="1400" noProof="1" smtClean="0">
                <a:latin typeface="Century Gothic" panose="020B0502020202020204" pitchFamily="34" charset="0"/>
                <a:cs typeface="Poppins" panose="00000500000000000000" pitchFamily="2" charset="0"/>
              </a:rPr>
              <a:t>St </a:t>
            </a:r>
            <a:r>
              <a:rPr lang="fr-FR" sz="1400" noProof="1">
                <a:latin typeface="Century Gothic" panose="020B0502020202020204" pitchFamily="34" charset="0"/>
                <a:cs typeface="Poppins" panose="00000500000000000000" pitchFamily="2" charset="0"/>
              </a:rPr>
              <a:t>Honorat - </a:t>
            </a:r>
            <a:r>
              <a:rPr lang="fr-FR" sz="1400" noProof="1" smtClean="0">
                <a:latin typeface="Century Gothic" panose="020B0502020202020204" pitchFamily="34" charset="0"/>
                <a:cs typeface="Poppins" panose="00000500000000000000" pitchFamily="2" charset="0"/>
              </a:rPr>
              <a:t>21-23/11/2022</a:t>
            </a:r>
            <a:endParaRPr lang="fr-FR" sz="1400" noProof="1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b="1" noProof="1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PLASTIC WASTE MANAGEMENT &amp; CIRCULAR ECONOMY ON ISLANDS </a:t>
            </a:r>
            <a:r>
              <a:rPr lang="fr-FR" sz="1400" noProof="1">
                <a:latin typeface="Century Gothic" panose="020B0502020202020204" pitchFamily="34" charset="0"/>
                <a:cs typeface="Poppins" panose="00000500000000000000" pitchFamily="2" charset="0"/>
              </a:rPr>
              <a:t>Frioul – </a:t>
            </a:r>
            <a:r>
              <a:rPr lang="fr-FR" sz="1400" noProof="1" smtClean="0">
                <a:latin typeface="Century Gothic" panose="020B0502020202020204" pitchFamily="34" charset="0"/>
                <a:cs typeface="Poppins" panose="00000500000000000000" pitchFamily="2" charset="0"/>
              </a:rPr>
              <a:t>8-11/2022</a:t>
            </a:r>
            <a:endParaRPr lang="fr-FR" sz="1400" noProof="1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b="1" noProof="1">
              <a:solidFill>
                <a:srgbClr val="00758C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Presentation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of the «</a:t>
            </a:r>
            <a:r>
              <a:rPr lang="fr-FR" sz="1400" b="1" dirty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 </a:t>
            </a:r>
            <a:r>
              <a:rPr lang="fr-FR" sz="1400" b="1" dirty="0" err="1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Mapping</a:t>
            </a:r>
            <a:r>
              <a:rPr lang="fr-FR" sz="1400" b="1" dirty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of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island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networks and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oréseaux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et organisations insulaires » </a:t>
            </a:r>
            <a:r>
              <a:rPr lang="fr-FR" sz="1400" dirty="0" smtClean="0">
                <a:latin typeface="Century Gothic" panose="020B0502020202020204" pitchFamily="34" charset="0"/>
                <a:cs typeface="Poppins" panose="00000500000000000000" pitchFamily="2" charset="0"/>
              </a:rPr>
              <a:t>To </a:t>
            </a:r>
            <a:r>
              <a:rPr lang="fr-FR" sz="1400" dirty="0" err="1" smtClean="0">
                <a:latin typeface="Century Gothic" panose="020B0502020202020204" pitchFamily="34" charset="0"/>
                <a:cs typeface="Poppins" panose="00000500000000000000" pitchFamily="2" charset="0"/>
              </a:rPr>
              <a:t>be</a:t>
            </a:r>
            <a:r>
              <a:rPr lang="fr-FR" sz="1400" dirty="0" smtClean="0"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  <a:cs typeface="Poppins" panose="00000500000000000000" pitchFamily="2" charset="0"/>
              </a:rPr>
              <a:t>defined</a:t>
            </a:r>
            <a:endParaRPr lang="fr-FR" sz="1400" dirty="0" smtClean="0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b="1" dirty="0">
              <a:solidFill>
                <a:srgbClr val="00758C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Side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err="1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event</a:t>
            </a:r>
            <a:r>
              <a:rPr lang="fr-FR" sz="1400" b="1" dirty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COP27 UNFCCC 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on the French Pavillon « 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small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islands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resilience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, dialogue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between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SIDS and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other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islands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 »  </a:t>
            </a:r>
            <a:r>
              <a:rPr lang="fr-FR" sz="1400" dirty="0" smtClean="0">
                <a:latin typeface="Century Gothic" panose="020B0502020202020204" pitchFamily="34" charset="0"/>
                <a:cs typeface="Poppins" panose="00000500000000000000" pitchFamily="2" charset="0"/>
              </a:rPr>
              <a:t>nov. 2022 - To </a:t>
            </a:r>
            <a:r>
              <a:rPr lang="fr-FR" sz="1400" dirty="0" err="1">
                <a:latin typeface="Century Gothic" panose="020B0502020202020204" pitchFamily="34" charset="0"/>
                <a:cs typeface="Poppins" panose="00000500000000000000" pitchFamily="2" charset="0"/>
              </a:rPr>
              <a:t>be</a:t>
            </a:r>
            <a:r>
              <a:rPr lang="fr-FR" sz="1400" dirty="0"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  <a:cs typeface="Poppins" panose="00000500000000000000" pitchFamily="2" charset="0"/>
              </a:rPr>
              <a:t>confirmed</a:t>
            </a:r>
            <a:endParaRPr lang="fr-FR" sz="1400" dirty="0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noProof="1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b="1" noProof="1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IMPAC 5 side event </a:t>
            </a:r>
            <a:r>
              <a:rPr lang="en-US" sz="14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with Apolimer-CNRS </a:t>
            </a:r>
            <a:r>
              <a:rPr lang="en-US" sz="1400" b="1" noProof="1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"Indigenous peoples and local communities for the conservation of marine biodiversity </a:t>
            </a:r>
            <a:r>
              <a:rPr lang="en-US" sz="1400" b="1" noProof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around </a:t>
            </a:r>
            <a:r>
              <a:rPr lang="en-US" sz="1400" b="1" noProof="1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the world »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, </a:t>
            </a:r>
            <a:r>
              <a:rPr lang="fr-FR" sz="1400" dirty="0">
                <a:latin typeface="Century Gothic" panose="020B0502020202020204" pitchFamily="34" charset="0"/>
                <a:cs typeface="Poppins" panose="00000500000000000000" pitchFamily="2" charset="0"/>
              </a:rPr>
              <a:t>Vancouver, Canada – 02/2023</a:t>
            </a:r>
          </a:p>
          <a:p>
            <a:endParaRPr lang="fr-FR" sz="1400" b="1" dirty="0" smtClean="0">
              <a:solidFill>
                <a:srgbClr val="FF0000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ISOS + « 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sustainable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agriculture » - </a:t>
            </a:r>
            <a:r>
              <a:rPr lang="fr-FR" sz="1400" dirty="0" smtClean="0">
                <a:latin typeface="Century Gothic" panose="020B0502020202020204" pitchFamily="34" charset="0"/>
                <a:cs typeface="Poppins" panose="00000500000000000000" pitchFamily="2" charset="0"/>
              </a:rPr>
              <a:t>03/2023 </a:t>
            </a:r>
            <a:r>
              <a:rPr lang="fr-FR" sz="1400" dirty="0">
                <a:latin typeface="Century Gothic" panose="020B0502020202020204" pitchFamily="34" charset="0"/>
                <a:cs typeface="Poppins" panose="00000500000000000000" pitchFamily="2" charset="0"/>
              </a:rPr>
              <a:t>(to </a:t>
            </a:r>
            <a:r>
              <a:rPr lang="fr-FR" sz="1400" dirty="0" err="1">
                <a:latin typeface="Century Gothic" panose="020B0502020202020204" pitchFamily="34" charset="0"/>
                <a:cs typeface="Poppins" panose="00000500000000000000" pitchFamily="2" charset="0"/>
              </a:rPr>
              <a:t>be</a:t>
            </a:r>
            <a:r>
              <a:rPr lang="fr-FR" sz="1400" dirty="0"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  <a:cs typeface="Poppins" panose="00000500000000000000" pitchFamily="2" charset="0"/>
              </a:rPr>
              <a:t>defined</a:t>
            </a:r>
            <a:r>
              <a:rPr lang="fr-FR" sz="1400" dirty="0" smtClean="0">
                <a:latin typeface="Century Gothic" panose="020B0502020202020204" pitchFamily="34" charset="0"/>
                <a:cs typeface="Poppins" panose="00000500000000000000" pitchFamily="2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Series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of trainings in the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framework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of the French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development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agency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project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b="1" dirty="0" err="1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Rest’île</a:t>
            </a:r>
            <a:r>
              <a:rPr lang="fr-FR" sz="1400" b="1" dirty="0" smtClean="0">
                <a:solidFill>
                  <a:srgbClr val="00758C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dirty="0" smtClean="0">
                <a:latin typeface="Century Gothic" panose="020B0502020202020204" pitchFamily="34" charset="0"/>
                <a:cs typeface="Poppins" panose="00000500000000000000" pitchFamily="2" charset="0"/>
              </a:rPr>
              <a:t>– 2023, to </a:t>
            </a:r>
            <a:r>
              <a:rPr lang="fr-FR" sz="1400" dirty="0" err="1" smtClean="0">
                <a:latin typeface="Century Gothic" panose="020B0502020202020204" pitchFamily="34" charset="0"/>
                <a:cs typeface="Poppins" panose="00000500000000000000" pitchFamily="2" charset="0"/>
              </a:rPr>
              <a:t>be</a:t>
            </a:r>
            <a:r>
              <a:rPr lang="fr-FR" sz="1400" dirty="0" smtClean="0"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  <a:cs typeface="Poppins" panose="00000500000000000000" pitchFamily="2" charset="0"/>
              </a:rPr>
              <a:t>defined</a:t>
            </a:r>
            <a:endParaRPr lang="fr-FR" sz="1400" dirty="0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3"/>
          <a:stretch/>
        </p:blipFill>
        <p:spPr>
          <a:xfrm>
            <a:off x="0" y="0"/>
            <a:ext cx="9144000" cy="5288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884B8-6973-4950-928B-4DB9C93AFDC2}"/>
              </a:ext>
            </a:extLst>
          </p:cNvPr>
          <p:cNvSpPr txBox="1"/>
          <p:nvPr/>
        </p:nvSpPr>
        <p:spPr>
          <a:xfrm>
            <a:off x="1363781" y="3570791"/>
            <a:ext cx="6416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OBRIGADO</a:t>
            </a:r>
          </a:p>
          <a:p>
            <a:pPr algn="ctr"/>
            <a:r>
              <a:rPr lang="fr-F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oppins" panose="00000500000000000000" pitchFamily="2" charset="0"/>
              </a:rPr>
              <a:t>#SMILOCulatra2022</a:t>
            </a:r>
            <a:endParaRPr lang="en-GB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33" y="280356"/>
            <a:ext cx="3161933" cy="253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55" y="6147687"/>
            <a:ext cx="2233612" cy="3581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923" y="6147687"/>
            <a:ext cx="358174" cy="35817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821455" y="5620872"/>
            <a:ext cx="2843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Follow</a:t>
            </a:r>
            <a:r>
              <a:rPr lang="fr-FR" sz="1600" b="1" dirty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fr-FR" sz="1600" b="1" dirty="0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us !</a:t>
            </a:r>
            <a:endParaRPr lang="fr-FR" sz="1600" b="1" dirty="0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0657" y="5593977"/>
            <a:ext cx="4149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Poppins" panose="00000500000000000000" pitchFamily="2" charset="0"/>
                <a:cs typeface="Poppins" panose="00000500000000000000" pitchFamily="2" charset="0"/>
              </a:rPr>
              <a:t>Bastide Beaumanoir, 3 rue Marcel Arnaud</a:t>
            </a:r>
          </a:p>
          <a:p>
            <a:r>
              <a:rPr lang="fr-FR" sz="1200" dirty="0" smtClean="0">
                <a:latin typeface="Poppins" panose="00000500000000000000" pitchFamily="2" charset="0"/>
                <a:cs typeface="Poppins" panose="00000500000000000000" pitchFamily="2" charset="0"/>
              </a:rPr>
              <a:t>13100 – AIX-EN-PROVENCE</a:t>
            </a:r>
          </a:p>
          <a:p>
            <a:endParaRPr lang="fr-FR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FR" sz="1200" dirty="0" smtClean="0">
                <a:latin typeface="Poppins" panose="00000500000000000000" pitchFamily="2" charset="0"/>
                <a:cs typeface="Poppins" panose="00000500000000000000" pitchFamily="2" charset="0"/>
              </a:rPr>
              <a:t>+33 4 </a:t>
            </a: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42 91 64 22</a:t>
            </a:r>
          </a:p>
          <a:p>
            <a:r>
              <a:rPr lang="fr-FR" sz="1200" dirty="0" smtClean="0">
                <a:latin typeface="Poppins" panose="00000500000000000000" pitchFamily="2" charset="0"/>
                <a:cs typeface="Poppins" panose="00000500000000000000" pitchFamily="2" charset="0"/>
                <a:hlinkClick r:id="rId6"/>
              </a:rPr>
              <a:t>secretariat@smilo-program.org</a:t>
            </a:r>
            <a:r>
              <a:rPr lang="fr-FR" sz="1200" dirty="0" smtClean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fr-F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0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0CD-8EA8-421F-999A-D43CCC65A5CE}" type="slidenum">
              <a:rPr lang="en-GB" smtClean="0"/>
              <a:t>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716"/>
            <a:ext cx="9144000" cy="5598197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0" y="17337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noProof="1">
                <a:latin typeface="Century Gothic" panose="020B0502020202020204" pitchFamily="34" charset="0"/>
                <a:cs typeface="Poppins Medium" panose="00000600000000000000" pitchFamily="2" charset="0"/>
              </a:rPr>
              <a:t>A</a:t>
            </a:r>
            <a:r>
              <a:rPr lang="fr-FR" sz="3200" b="1" noProof="1" smtClean="0">
                <a:latin typeface="Century Gothic" panose="020B0502020202020204" pitchFamily="34" charset="0"/>
                <a:cs typeface="Poppins Medium" panose="00000600000000000000" pitchFamily="2" charset="0"/>
              </a:rPr>
              <a:t> growing international community</a:t>
            </a:r>
            <a:endParaRPr lang="en-GB" sz="3200" b="1" noProof="1"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3544" y="3986784"/>
            <a:ext cx="301752" cy="466344"/>
          </a:xfrm>
          <a:prstGeom prst="rect">
            <a:avLst/>
          </a:prstGeom>
          <a:solidFill>
            <a:srgbClr val="E7F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3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2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7A73C-D180-47BA-B740-B0D60B38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55" y="217945"/>
            <a:ext cx="324513" cy="322745"/>
          </a:xfrm>
        </p:spPr>
        <p:txBody>
          <a:bodyPr/>
          <a:lstStyle/>
          <a:p>
            <a:pPr algn="l"/>
            <a:fld id="{334310CD-8EA8-421F-999A-D43CCC65A5CE}" type="slidenum">
              <a:rPr lang="en-GB" sz="800" smtClean="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pPr algn="l"/>
              <a:t>4</a:t>
            </a:fld>
            <a:endParaRPr lang="en-GB" sz="800" dirty="0">
              <a:solidFill>
                <a:schemeClr val="tx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AA2A6-64DF-4837-AD76-B9FEE8FF85AC}"/>
              </a:ext>
            </a:extLst>
          </p:cNvPr>
          <p:cNvSpPr txBox="1"/>
          <p:nvPr/>
        </p:nvSpPr>
        <p:spPr>
          <a:xfrm>
            <a:off x="628152" y="272155"/>
            <a:ext cx="203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noProof="1" smtClean="0">
                <a:solidFill>
                  <a:srgbClr val="00758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smilo</a:t>
            </a:r>
            <a:endParaRPr lang="en-GB" sz="800" noProof="1">
              <a:solidFill>
                <a:srgbClr val="00758C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community led solutions for </a:t>
            </a:r>
          </a:p>
          <a:p>
            <a:r>
              <a:rPr lang="en-GB" sz="800" noProof="1">
                <a:latin typeface="Poppins Light" panose="00000400000000000000" pitchFamily="2" charset="0"/>
                <a:cs typeface="Poppins Light" panose="00000400000000000000" pitchFamily="2" charset="0"/>
              </a:rPr>
              <a:t>sustainable island </a:t>
            </a:r>
            <a:r>
              <a:rPr lang="en-GB" sz="800" noProof="1" smtClean="0">
                <a:latin typeface="Poppins Light" panose="00000400000000000000" pitchFamily="2" charset="0"/>
                <a:cs typeface="Poppins Light" panose="00000400000000000000" pitchFamily="2" charset="0"/>
              </a:rPr>
              <a:t>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2700337" y="3509482"/>
            <a:ext cx="3743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noProof="1" smtClean="0">
                <a:solidFill>
                  <a:schemeClr val="bg1"/>
                </a:solidFill>
                <a:latin typeface="Century Gothic" panose="020B0502020202020204" pitchFamily="34" charset="0"/>
                <a:cs typeface="Poppins Medium" panose="00000600000000000000" pitchFamily="2" charset="0"/>
              </a:rPr>
              <a:t>Solutions !</a:t>
            </a:r>
            <a:endParaRPr lang="en-GB" sz="3500" b="1" noProof="1">
              <a:solidFill>
                <a:schemeClr val="bg1"/>
              </a:solidFill>
              <a:latin typeface="Century Gothic" panose="020B0502020202020204" pitchFamily="34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E17CFA-3CD4-4139-8B41-887683525AAD}"/>
              </a:ext>
            </a:extLst>
          </p:cNvPr>
          <p:cNvSpPr txBox="1"/>
          <p:nvPr/>
        </p:nvSpPr>
        <p:spPr>
          <a:xfrm>
            <a:off x="2700337" y="2853712"/>
            <a:ext cx="3743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noProof="1" smtClean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Solutions !</a:t>
            </a:r>
            <a:endParaRPr lang="en-GB" sz="3500" b="1" noProof="1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85" y="897079"/>
            <a:ext cx="7769028" cy="48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29519" cy="68672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557" y="119887"/>
            <a:ext cx="2381372" cy="14034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557" y="4939088"/>
            <a:ext cx="2384893" cy="16243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254" y="4939088"/>
            <a:ext cx="2463530" cy="16243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557" y="3348480"/>
            <a:ext cx="2382252" cy="14734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7" y="1643195"/>
            <a:ext cx="2382252" cy="15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28827" cy="68617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297" y="108173"/>
            <a:ext cx="2692991" cy="15754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298" y="1771912"/>
            <a:ext cx="2692991" cy="13386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328" y="1992718"/>
            <a:ext cx="1682836" cy="51437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8298" y="3204908"/>
            <a:ext cx="2692991" cy="14712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758" y="2799546"/>
            <a:ext cx="2127341" cy="39418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97" y="4770466"/>
            <a:ext cx="2692991" cy="2019743"/>
          </a:xfrm>
          <a:prstGeom prst="rect">
            <a:avLst/>
          </a:prstGeom>
        </p:spPr>
      </p:pic>
      <p:pic>
        <p:nvPicPr>
          <p:cNvPr id="18" name="Imagem 4">
            <a:extLst>
              <a:ext uri="{FF2B5EF4-FFF2-40B4-BE49-F238E27FC236}">
                <a16:creationId xmlns:a16="http://schemas.microsoft.com/office/drawing/2014/main" id="{C1917DC6-DF01-47BA-A664-7F0C307F194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58" y="108172"/>
            <a:ext cx="1428528" cy="15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45249" cy="68731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431" y="2596957"/>
            <a:ext cx="1570962" cy="26617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532" y="5047354"/>
            <a:ext cx="2545238" cy="167469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430" y="180407"/>
            <a:ext cx="3193102" cy="22768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430" y="5398418"/>
            <a:ext cx="2217390" cy="12844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4928" y="3274300"/>
            <a:ext cx="3021208" cy="170446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08" y="176297"/>
            <a:ext cx="2272062" cy="30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237"/>
            <a:ext cx="3431569" cy="481597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64" y="824648"/>
            <a:ext cx="5035234" cy="233979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64" y="3753499"/>
            <a:ext cx="2113164" cy="253235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468" y="3753499"/>
            <a:ext cx="2805130" cy="21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1956</TotalTime>
  <Words>806</Words>
  <Application>Microsoft Office PowerPoint</Application>
  <PresentationFormat>Affichage à l'écran (4:3)</PresentationFormat>
  <Paragraphs>171</Paragraphs>
  <Slides>27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Poppins</vt:lpstr>
      <vt:lpstr>Poppins ExtraBold</vt:lpstr>
      <vt:lpstr>Poppins Light</vt:lpstr>
      <vt:lpstr>Poppins Medium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Domitille LE HUEDE</cp:lastModifiedBy>
  <cp:revision>172</cp:revision>
  <dcterms:created xsi:type="dcterms:W3CDTF">2021-07-07T09:25:38Z</dcterms:created>
  <dcterms:modified xsi:type="dcterms:W3CDTF">2022-09-26T12:52:59Z</dcterms:modified>
</cp:coreProperties>
</file>