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3" r:id="rId2"/>
    <p:sldId id="520" r:id="rId3"/>
    <p:sldId id="522" r:id="rId4"/>
    <p:sldId id="525" r:id="rId5"/>
    <p:sldId id="524" r:id="rId6"/>
    <p:sldId id="527" r:id="rId7"/>
    <p:sldId id="526" r:id="rId8"/>
    <p:sldId id="528" r:id="rId9"/>
    <p:sldId id="529" r:id="rId1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8B5"/>
    <a:srgbClr val="E6C36F"/>
    <a:srgbClr val="E7C778"/>
    <a:srgbClr val="5C7A4F"/>
    <a:srgbClr val="56714A"/>
    <a:srgbClr val="FF6600"/>
    <a:srgbClr val="1091CD"/>
    <a:srgbClr val="0D87C5"/>
    <a:srgbClr val="E6C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3" autoAdjust="0"/>
    <p:restoredTop sz="92926" autoAdjust="0"/>
  </p:normalViewPr>
  <p:slideViewPr>
    <p:cSldViewPr snapToGrid="0">
      <p:cViewPr varScale="1">
        <p:scale>
          <a:sx n="64" d="100"/>
          <a:sy n="64" d="100"/>
        </p:scale>
        <p:origin x="256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8563A-0FB1-4962-A96A-815A99710836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8C430-B29B-4631-B466-FDE05711C8D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485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055C-7C27-4435-B738-E833518BCA3C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386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Objetivo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principal: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Preservar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a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entidade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da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Culatra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como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nucleo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de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pescadores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consolidado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enquanto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melhora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a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qualidade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de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vida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dos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seus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habitants (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investir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no mercado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descentralizado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de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energia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, combater a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desigualdade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inovar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nas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principais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atividades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2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económicas</a:t>
            </a:r>
            <a:r>
              <a:rPr lang="en-US" sz="12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055C-7C27-4435-B738-E833518BCA3C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0436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u="none" strike="noStrike" cap="none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055C-7C27-4435-B738-E833518BCA3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5395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055C-7C27-4435-B738-E833518BCA3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356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055C-7C27-4435-B738-E833518BCA3C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2621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055C-7C27-4435-B738-E833518BCA3C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7815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213 g CO2eq/kWh Portugal 23.5 tons </a:t>
            </a:r>
            <a:r>
              <a:rPr lang="pt-PT" dirty="0" err="1"/>
              <a:t>of</a:t>
            </a:r>
            <a:r>
              <a:rPr lang="pt-PT" dirty="0"/>
              <a:t>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055C-7C27-4435-B738-E833518BCA3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1104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055C-7C27-4435-B738-E833518BCA3C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9571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Logotipo novo.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055C-7C27-4435-B738-E833518BCA3C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823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940BF-3FA9-9E3A-04DF-7F8E669B7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67BB9F-3D9D-B3AF-FBC3-A88095DB9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69E19AA-8408-28A4-11FC-E44126D9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1AFD9CB-AA77-363E-4D82-4CE62F22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7BD1FE5-D5F6-A393-B45B-0BE902BD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044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D9386-31D4-255D-7BD6-C95507606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F47B766-0EF1-358F-EC4D-D3599DC26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F504CD8-D925-BEBD-EC94-0BDDB8A86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9711F45-F86A-EB25-1749-15021E59E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1F0B2FE-2E62-CBAB-E73C-635DAD31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771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405D97-59E7-4D69-7EFA-77069CD12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D6F5C30-0617-EFA6-1B58-05089872A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FFABB10-4D57-6020-08F2-04A76B39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E02DCEC-B01F-CEE3-088D-5E4223EE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2B5DBF5-35C8-54D9-78EB-13D13451E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715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7323B-AE9C-DBA9-5644-BC6BE4A3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FCC4BA1-5A8E-BE40-CBF0-8FD3EE404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ABFC47A-4E83-9534-615F-09BC4DF4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8175F0-BE95-6DBB-AECD-3A7C3BFA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E57BB7D-4ED9-5818-DED3-FD043EF00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789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57CE7-5DF8-84F5-4553-25D9B898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61295C8-4CAD-FB46-8AB4-D91DDBCD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5ED25AB-1EE7-7EC4-316D-08EDE042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284A9E4-EE71-D3B9-9268-D756D22E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990E931-3EF5-DFE3-17B1-6E1FFB81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41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07F1E-1C15-F3CC-7D76-C8E83A96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C2C8F99-5C72-C855-FB38-E5C205343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B43E247-B294-F24C-3123-8FBB0C4C5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ABEAAB7-FD94-6BF4-71FC-EAACA33C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A20AB53-4FB8-1CFB-2DED-DC9C48B6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CE0BF2B-2D70-B690-9FDE-2A0573BD3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905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7B649B-6C35-337F-300A-F960363BA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54D09CA-FA95-F15D-6B9D-CC6D57FF9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48EE627-89C3-D2AB-0F8B-15B184F57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425956B-1A77-62D8-7124-8F7F667BF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A46B797-E6A5-AC66-98DC-2F2F2C799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5455F79-605A-D93F-DDDC-691FA061B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BFF24150-F822-6A69-2E65-5ADDDCE0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5018D3F9-072C-5A0D-25C1-B155AFC0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680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8D2FB8-C334-1614-CC28-9249AD57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484713F-949E-A704-12D8-BA60E0C3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B90F48B3-5A48-8C2D-2CC2-8F820A41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067D35A-FDB2-FB03-4FB1-868595211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844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FABF1F9-9A8C-B6F1-E7C6-B67C34EC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53C08539-8741-5522-61E5-E58F80879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543E768-8966-D5D0-CAC3-CEF7A77E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767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C02C7-55B7-FC91-15FB-DDAB6FE85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EB76DF2-67BC-5B25-2CA8-0B4676696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2F0D18E-715D-0EF9-1562-B0C25A1F2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FA9578E-947F-57C9-CED6-75F7393C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8EDEF8D-571C-C095-3188-7BE99AEE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8C4601E-1A73-ADBF-3514-B6B410D05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065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48158-02EF-3B79-E3A4-2052CAC4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64B77174-A209-4918-948E-A0B743724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5AE3ED8-E27F-BA3C-1F95-EE367A39A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DB3A5C0-7230-33C9-9FB1-1A6EE193D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5C91ACE-85E5-AB92-F700-B4CFAE8E0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5DD5343-E47F-43F1-E831-55B064B6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580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B78CD36B-5422-E4C9-0689-BEC5B6F0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339CC92-39F5-EE74-8B0F-2143D2A93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8BD56EE-964D-82D3-ADE8-D97AE6458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D60CD-EE22-4D99-A86B-E3B8908A1715}" type="datetimeFigureOut">
              <a:rPr lang="pt-PT" smtClean="0"/>
              <a:t>27/09/2022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F6A3CE7-8EC4-C61B-4D0E-48B76C97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020E85A-C241-5130-3451-E106A9F6A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765B0-FC94-4576-A74D-57F64511E3BF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744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jp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hyperlink" Target="https://www.flickr.com/photos/monikahoinkis/106226535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jpg"/><Relationship Id="rId7" Type="http://schemas.microsoft.com/office/2007/relationships/hdphoto" Target="../media/hdphoto3.wdp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png"/><Relationship Id="rId3" Type="http://schemas.openxmlformats.org/officeDocument/2006/relationships/image" Target="../media/image23.jpg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lickr.com/photos/monikahoinkis/106226535" TargetMode="External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flickr.com/photos/monikahoinkis/10622653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8.jp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4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lickr.com/photos/monikahoinkis/106226535" TargetMode="External"/><Relationship Id="rId3" Type="http://schemas.openxmlformats.org/officeDocument/2006/relationships/image" Target="../media/image31.jpg"/><Relationship Id="rId7" Type="http://schemas.microsoft.com/office/2007/relationships/hdphoto" Target="../media/hdphoto3.wdp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7" name="Imagem 208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00A0E3">
                <a:tint val="45000"/>
                <a:satMod val="400000"/>
              </a:srgbClr>
            </a:duotone>
          </a:blip>
          <a:srcRect l="6815" t="10500" r="9813" b="10312"/>
          <a:stretch/>
        </p:blipFill>
        <p:spPr>
          <a:xfrm>
            <a:off x="-12113" y="222"/>
            <a:ext cx="12204113" cy="6857777"/>
          </a:xfrm>
          <a:prstGeom prst="rect">
            <a:avLst/>
          </a:prstGeom>
        </p:spPr>
      </p:pic>
      <p:pic>
        <p:nvPicPr>
          <p:cNvPr id="2123" name="Imagem 21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97"/>
            <a:ext cx="12202611" cy="6857776"/>
          </a:xfrm>
          <a:prstGeom prst="rect">
            <a:avLst/>
          </a:prstGeom>
        </p:spPr>
      </p:pic>
      <p:pic>
        <p:nvPicPr>
          <p:cNvPr id="2121" name="Imagem 21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04" y="222"/>
            <a:ext cx="7595308" cy="5877050"/>
          </a:xfrm>
          <a:prstGeom prst="rect">
            <a:avLst/>
          </a:prstGeom>
        </p:spPr>
      </p:pic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946567" y="3279440"/>
            <a:ext cx="71287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PT" sz="2800" b="1" dirty="0">
                <a:solidFill>
                  <a:schemeClr val="bg1"/>
                </a:solidFill>
                <a:latin typeface="Arial Narrow" pitchFamily="34" charset="0"/>
              </a:rPr>
              <a:t> CREATING AN ENERGY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PT" sz="6000" b="1" dirty="0">
                <a:solidFill>
                  <a:schemeClr val="bg1"/>
                </a:solidFill>
                <a:latin typeface="Arial Black" pitchFamily="34" charset="0"/>
              </a:rPr>
              <a:t>COOPERATIVE</a:t>
            </a:r>
          </a:p>
        </p:txBody>
      </p:sp>
      <p:sp>
        <p:nvSpPr>
          <p:cNvPr id="2126" name="AutoShape 95"/>
          <p:cNvSpPr>
            <a:spLocks noChangeAspect="1" noChangeArrowheads="1" noTextEdit="1"/>
          </p:cNvSpPr>
          <p:nvPr/>
        </p:nvSpPr>
        <p:spPr bwMode="auto">
          <a:xfrm>
            <a:off x="8057714" y="601644"/>
            <a:ext cx="3402331" cy="1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1D1D1B"/>
              </a:clrFrom>
              <a:clrTo>
                <a:srgbClr val="1D1D1B">
                  <a:alpha val="0"/>
                </a:srgbClr>
              </a:clrTo>
            </a:clrChange>
          </a:blip>
          <a:srcRect l="5725" t="21453" r="34504" b="20469"/>
          <a:stretch/>
        </p:blipFill>
        <p:spPr>
          <a:xfrm>
            <a:off x="268808" y="108716"/>
            <a:ext cx="2636188" cy="1440140"/>
          </a:xfrm>
          <a:prstGeom prst="rect">
            <a:avLst/>
          </a:prstGeom>
        </p:spPr>
      </p:pic>
      <p:sp>
        <p:nvSpPr>
          <p:cNvPr id="71" name="Rectângulo 2"/>
          <p:cNvSpPr/>
          <p:nvPr/>
        </p:nvSpPr>
        <p:spPr>
          <a:xfrm>
            <a:off x="1037097" y="4559694"/>
            <a:ext cx="5126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PT" i="1" dirty="0">
                <a:solidFill>
                  <a:schemeClr val="bg1"/>
                </a:solidFill>
                <a:latin typeface="Arial Narrow" pitchFamily="34" charset="0"/>
              </a:rPr>
              <a:t>Jóni dos Santos│jnsantos@ualg.pt</a:t>
            </a:r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08359765-6E7C-4867-ACFA-E527F327161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085" y="166063"/>
            <a:ext cx="2799835" cy="2799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3B2812-E3CA-286D-64C8-8F81A4F5CCD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114" y="6038822"/>
            <a:ext cx="452684" cy="668659"/>
          </a:xfrm>
          <a:prstGeom prst="rect">
            <a:avLst/>
          </a:prstGeom>
        </p:spPr>
      </p:pic>
      <p:pic>
        <p:nvPicPr>
          <p:cNvPr id="15" name="Imagem 14" descr="Uma imagem com texto, símbolo&#10;&#10;Descrição gerada automaticamente">
            <a:extLst>
              <a:ext uri="{FF2B5EF4-FFF2-40B4-BE49-F238E27FC236}">
                <a16:creationId xmlns:a16="http://schemas.microsoft.com/office/drawing/2014/main" id="{D55128AB-180C-C71A-747F-7CBB91F7D4A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10" y="6119726"/>
            <a:ext cx="449046" cy="591479"/>
          </a:xfrm>
          <a:prstGeom prst="rect">
            <a:avLst/>
          </a:prstGeom>
        </p:spPr>
      </p:pic>
      <p:pic>
        <p:nvPicPr>
          <p:cNvPr id="2090" name="Imagem 2089" descr="Uma imagem com texto, ClipArt&#10;&#10;Descrição gerada automaticamente">
            <a:extLst>
              <a:ext uri="{FF2B5EF4-FFF2-40B4-BE49-F238E27FC236}">
                <a16:creationId xmlns:a16="http://schemas.microsoft.com/office/drawing/2014/main" id="{E4579F14-471D-9009-E052-E78B6DF4301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565" y="6147720"/>
            <a:ext cx="492604" cy="515371"/>
          </a:xfrm>
          <a:prstGeom prst="rect">
            <a:avLst/>
          </a:prstGeom>
        </p:spPr>
      </p:pic>
      <p:sp>
        <p:nvSpPr>
          <p:cNvPr id="2093" name="Freeform 101">
            <a:extLst>
              <a:ext uri="{FF2B5EF4-FFF2-40B4-BE49-F238E27FC236}">
                <a16:creationId xmlns:a16="http://schemas.microsoft.com/office/drawing/2014/main" id="{03807CA6-53E3-8B9D-7A41-E0C8AEC820C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69905" y="6119726"/>
            <a:ext cx="556984" cy="551540"/>
          </a:xfrm>
          <a:custGeom>
            <a:avLst/>
            <a:gdLst>
              <a:gd name="T0" fmla="*/ 1338 w 3688"/>
              <a:gd name="T1" fmla="*/ 3383 h 3653"/>
              <a:gd name="T2" fmla="*/ 1456 w 3688"/>
              <a:gd name="T3" fmla="*/ 3348 h 3653"/>
              <a:gd name="T4" fmla="*/ 2285 w 3688"/>
              <a:gd name="T5" fmla="*/ 3132 h 3653"/>
              <a:gd name="T6" fmla="*/ 2862 w 3688"/>
              <a:gd name="T7" fmla="*/ 2503 h 3653"/>
              <a:gd name="T8" fmla="*/ 2993 w 3688"/>
              <a:gd name="T9" fmla="*/ 1630 h 3653"/>
              <a:gd name="T10" fmla="*/ 2618 w 3688"/>
              <a:gd name="T11" fmla="*/ 855 h 3653"/>
              <a:gd name="T12" fmla="*/ 1881 w 3688"/>
              <a:gd name="T13" fmla="*/ 414 h 3653"/>
              <a:gd name="T14" fmla="*/ 1216 w 3688"/>
              <a:gd name="T15" fmla="*/ 395 h 3653"/>
              <a:gd name="T16" fmla="*/ 953 w 3688"/>
              <a:gd name="T17" fmla="*/ 452 h 3653"/>
              <a:gd name="T18" fmla="*/ 1295 w 3688"/>
              <a:gd name="T19" fmla="*/ 286 h 3653"/>
              <a:gd name="T20" fmla="*/ 1676 w 3688"/>
              <a:gd name="T21" fmla="*/ 201 h 3653"/>
              <a:gd name="T22" fmla="*/ 2411 w 3688"/>
              <a:gd name="T23" fmla="*/ 292 h 3653"/>
              <a:gd name="T24" fmla="*/ 3166 w 3688"/>
              <a:gd name="T25" fmla="*/ 849 h 3653"/>
              <a:gd name="T26" fmla="*/ 3492 w 3688"/>
              <a:gd name="T27" fmla="*/ 1742 h 3653"/>
              <a:gd name="T28" fmla="*/ 3255 w 3688"/>
              <a:gd name="T29" fmla="*/ 2674 h 3653"/>
              <a:gd name="T30" fmla="*/ 2559 w 3688"/>
              <a:gd name="T31" fmla="*/ 3299 h 3653"/>
              <a:gd name="T32" fmla="*/ 1746 w 3688"/>
              <a:gd name="T33" fmla="*/ 2 h 3653"/>
              <a:gd name="T34" fmla="*/ 740 w 3688"/>
              <a:gd name="T35" fmla="*/ 364 h 3653"/>
              <a:gd name="T36" fmla="*/ 112 w 3688"/>
              <a:gd name="T37" fmla="*/ 1200 h 3653"/>
              <a:gd name="T38" fmla="*/ 0 w 3688"/>
              <a:gd name="T39" fmla="*/ 1850 h 3653"/>
              <a:gd name="T40" fmla="*/ 7 w 3688"/>
              <a:gd name="T41" fmla="*/ 1979 h 3653"/>
              <a:gd name="T42" fmla="*/ 91 w 3688"/>
              <a:gd name="T43" fmla="*/ 2393 h 3653"/>
              <a:gd name="T44" fmla="*/ 600 w 3688"/>
              <a:gd name="T45" fmla="*/ 3173 h 3653"/>
              <a:gd name="T46" fmla="*/ 1434 w 3688"/>
              <a:gd name="T47" fmla="*/ 3608 h 3653"/>
              <a:gd name="T48" fmla="*/ 2478 w 3688"/>
              <a:gd name="T49" fmla="*/ 3542 h 3653"/>
              <a:gd name="T50" fmla="*/ 3322 w 3688"/>
              <a:gd name="T51" fmla="*/ 2918 h 3653"/>
              <a:gd name="T52" fmla="*/ 3686 w 3688"/>
              <a:gd name="T53" fmla="*/ 1921 h 3653"/>
              <a:gd name="T54" fmla="*/ 3422 w 3688"/>
              <a:gd name="T55" fmla="*/ 881 h 3653"/>
              <a:gd name="T56" fmla="*/ 2645 w 3688"/>
              <a:gd name="T57" fmla="*/ 181 h 3653"/>
              <a:gd name="T58" fmla="*/ 1263 w 3688"/>
              <a:gd name="T59" fmla="*/ 2976 h 3653"/>
              <a:gd name="T60" fmla="*/ 1874 w 3688"/>
              <a:gd name="T61" fmla="*/ 2722 h 3653"/>
              <a:gd name="T62" fmla="*/ 2239 w 3688"/>
              <a:gd name="T63" fmla="*/ 2184 h 3653"/>
              <a:gd name="T64" fmla="*/ 2239 w 3688"/>
              <a:gd name="T65" fmla="*/ 1510 h 3653"/>
              <a:gd name="T66" fmla="*/ 1874 w 3688"/>
              <a:gd name="T67" fmla="*/ 972 h 3653"/>
              <a:gd name="T68" fmla="*/ 1263 w 3688"/>
              <a:gd name="T69" fmla="*/ 719 h 3653"/>
              <a:gd name="T70" fmla="*/ 873 w 3688"/>
              <a:gd name="T71" fmla="*/ 721 h 3653"/>
              <a:gd name="T72" fmla="*/ 1408 w 3688"/>
              <a:gd name="T73" fmla="*/ 562 h 3653"/>
              <a:gd name="T74" fmla="*/ 2129 w 3688"/>
              <a:gd name="T75" fmla="*/ 716 h 3653"/>
              <a:gd name="T76" fmla="*/ 2657 w 3688"/>
              <a:gd name="T77" fmla="*/ 1239 h 3653"/>
              <a:gd name="T78" fmla="*/ 2810 w 3688"/>
              <a:gd name="T79" fmla="*/ 1990 h 3653"/>
              <a:gd name="T80" fmla="*/ 2516 w 3688"/>
              <a:gd name="T81" fmla="*/ 2683 h 3653"/>
              <a:gd name="T82" fmla="*/ 1895 w 3688"/>
              <a:gd name="T83" fmla="*/ 3097 h 3653"/>
              <a:gd name="T84" fmla="*/ 1345 w 3688"/>
              <a:gd name="T85" fmla="*/ 3146 h 3653"/>
              <a:gd name="T86" fmla="*/ 996 w 3688"/>
              <a:gd name="T87" fmla="*/ 3053 h 3653"/>
              <a:gd name="T88" fmla="*/ 881 w 3688"/>
              <a:gd name="T89" fmla="*/ 2951 h 3653"/>
              <a:gd name="T90" fmla="*/ 546 w 3688"/>
              <a:gd name="T91" fmla="*/ 2562 h 3653"/>
              <a:gd name="T92" fmla="*/ 803 w 3688"/>
              <a:gd name="T93" fmla="*/ 2615 h 3653"/>
              <a:gd name="T94" fmla="*/ 1215 w 3688"/>
              <a:gd name="T95" fmla="*/ 2506 h 3653"/>
              <a:gd name="T96" fmla="*/ 1504 w 3688"/>
              <a:gd name="T97" fmla="*/ 2192 h 3653"/>
              <a:gd name="T98" fmla="*/ 1570 w 3688"/>
              <a:gd name="T99" fmla="*/ 1753 h 3653"/>
              <a:gd name="T100" fmla="*/ 1383 w 3688"/>
              <a:gd name="T101" fmla="*/ 1366 h 3653"/>
              <a:gd name="T102" fmla="*/ 1012 w 3688"/>
              <a:gd name="T103" fmla="*/ 1144 h 3653"/>
              <a:gd name="T104" fmla="*/ 637 w 3688"/>
              <a:gd name="T105" fmla="*/ 1143 h 3653"/>
              <a:gd name="T106" fmla="*/ 475 w 3688"/>
              <a:gd name="T107" fmla="*/ 1180 h 3653"/>
              <a:gd name="T108" fmla="*/ 718 w 3688"/>
              <a:gd name="T109" fmla="*/ 1006 h 3653"/>
              <a:gd name="T110" fmla="*/ 1012 w 3688"/>
              <a:gd name="T111" fmla="*/ 914 h 3653"/>
              <a:gd name="T112" fmla="*/ 1472 w 3688"/>
              <a:gd name="T113" fmla="*/ 962 h 3653"/>
              <a:gd name="T114" fmla="*/ 1907 w 3688"/>
              <a:gd name="T115" fmla="*/ 1283 h 3653"/>
              <a:gd name="T116" fmla="*/ 2095 w 3688"/>
              <a:gd name="T117" fmla="*/ 1799 h 3653"/>
              <a:gd name="T118" fmla="*/ 1959 w 3688"/>
              <a:gd name="T119" fmla="*/ 2335 h 3653"/>
              <a:gd name="T120" fmla="*/ 1557 w 3688"/>
              <a:gd name="T121" fmla="*/ 2696 h 3653"/>
              <a:gd name="T122" fmla="*/ 1077 w 3688"/>
              <a:gd name="T123" fmla="*/ 2787 h 3653"/>
              <a:gd name="T124" fmla="*/ 760 w 3688"/>
              <a:gd name="T125" fmla="*/ 2708 h 3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88" h="3653">
                <a:moveTo>
                  <a:pt x="1845" y="3461"/>
                </a:moveTo>
                <a:lnTo>
                  <a:pt x="1797" y="3461"/>
                </a:lnTo>
                <a:lnTo>
                  <a:pt x="1748" y="3459"/>
                </a:lnTo>
                <a:lnTo>
                  <a:pt x="1701" y="3455"/>
                </a:lnTo>
                <a:lnTo>
                  <a:pt x="1654" y="3451"/>
                </a:lnTo>
                <a:lnTo>
                  <a:pt x="1608" y="3445"/>
                </a:lnTo>
                <a:lnTo>
                  <a:pt x="1562" y="3438"/>
                </a:lnTo>
                <a:lnTo>
                  <a:pt x="1516" y="3429"/>
                </a:lnTo>
                <a:lnTo>
                  <a:pt x="1471" y="3419"/>
                </a:lnTo>
                <a:lnTo>
                  <a:pt x="1426" y="3408"/>
                </a:lnTo>
                <a:lnTo>
                  <a:pt x="1382" y="3396"/>
                </a:lnTo>
                <a:lnTo>
                  <a:pt x="1338" y="3383"/>
                </a:lnTo>
                <a:lnTo>
                  <a:pt x="1295" y="3368"/>
                </a:lnTo>
                <a:lnTo>
                  <a:pt x="1251" y="3353"/>
                </a:lnTo>
                <a:lnTo>
                  <a:pt x="1209" y="3336"/>
                </a:lnTo>
                <a:lnTo>
                  <a:pt x="1168" y="3318"/>
                </a:lnTo>
                <a:lnTo>
                  <a:pt x="1127" y="3298"/>
                </a:lnTo>
                <a:lnTo>
                  <a:pt x="1172" y="3309"/>
                </a:lnTo>
                <a:lnTo>
                  <a:pt x="1218" y="3320"/>
                </a:lnTo>
                <a:lnTo>
                  <a:pt x="1266" y="3328"/>
                </a:lnTo>
                <a:lnTo>
                  <a:pt x="1313" y="3335"/>
                </a:lnTo>
                <a:lnTo>
                  <a:pt x="1360" y="3341"/>
                </a:lnTo>
                <a:lnTo>
                  <a:pt x="1408" y="3345"/>
                </a:lnTo>
                <a:lnTo>
                  <a:pt x="1456" y="3348"/>
                </a:lnTo>
                <a:lnTo>
                  <a:pt x="1505" y="3348"/>
                </a:lnTo>
                <a:lnTo>
                  <a:pt x="1582" y="3346"/>
                </a:lnTo>
                <a:lnTo>
                  <a:pt x="1658" y="3341"/>
                </a:lnTo>
                <a:lnTo>
                  <a:pt x="1734" y="3331"/>
                </a:lnTo>
                <a:lnTo>
                  <a:pt x="1808" y="3318"/>
                </a:lnTo>
                <a:lnTo>
                  <a:pt x="1881" y="3301"/>
                </a:lnTo>
                <a:lnTo>
                  <a:pt x="1952" y="3280"/>
                </a:lnTo>
                <a:lnTo>
                  <a:pt x="2022" y="3257"/>
                </a:lnTo>
                <a:lnTo>
                  <a:pt x="2090" y="3230"/>
                </a:lnTo>
                <a:lnTo>
                  <a:pt x="2157" y="3201"/>
                </a:lnTo>
                <a:lnTo>
                  <a:pt x="2221" y="3168"/>
                </a:lnTo>
                <a:lnTo>
                  <a:pt x="2285" y="3132"/>
                </a:lnTo>
                <a:lnTo>
                  <a:pt x="2346" y="3093"/>
                </a:lnTo>
                <a:lnTo>
                  <a:pt x="2405" y="3052"/>
                </a:lnTo>
                <a:lnTo>
                  <a:pt x="2462" y="3007"/>
                </a:lnTo>
                <a:lnTo>
                  <a:pt x="2516" y="2961"/>
                </a:lnTo>
                <a:lnTo>
                  <a:pt x="2569" y="2910"/>
                </a:lnTo>
                <a:lnTo>
                  <a:pt x="2618" y="2859"/>
                </a:lnTo>
                <a:lnTo>
                  <a:pt x="2666" y="2805"/>
                </a:lnTo>
                <a:lnTo>
                  <a:pt x="2710" y="2749"/>
                </a:lnTo>
                <a:lnTo>
                  <a:pt x="2752" y="2690"/>
                </a:lnTo>
                <a:lnTo>
                  <a:pt x="2792" y="2630"/>
                </a:lnTo>
                <a:lnTo>
                  <a:pt x="2828" y="2568"/>
                </a:lnTo>
                <a:lnTo>
                  <a:pt x="2862" y="2503"/>
                </a:lnTo>
                <a:lnTo>
                  <a:pt x="2892" y="2437"/>
                </a:lnTo>
                <a:lnTo>
                  <a:pt x="2919" y="2369"/>
                </a:lnTo>
                <a:lnTo>
                  <a:pt x="2942" y="2300"/>
                </a:lnTo>
                <a:lnTo>
                  <a:pt x="2963" y="2230"/>
                </a:lnTo>
                <a:lnTo>
                  <a:pt x="2979" y="2158"/>
                </a:lnTo>
                <a:lnTo>
                  <a:pt x="2993" y="2084"/>
                </a:lnTo>
                <a:lnTo>
                  <a:pt x="3002" y="2009"/>
                </a:lnTo>
                <a:lnTo>
                  <a:pt x="3008" y="1934"/>
                </a:lnTo>
                <a:lnTo>
                  <a:pt x="3010" y="1858"/>
                </a:lnTo>
                <a:lnTo>
                  <a:pt x="3008" y="1781"/>
                </a:lnTo>
                <a:lnTo>
                  <a:pt x="3002" y="1705"/>
                </a:lnTo>
                <a:lnTo>
                  <a:pt x="2993" y="1630"/>
                </a:lnTo>
                <a:lnTo>
                  <a:pt x="2979" y="1557"/>
                </a:lnTo>
                <a:lnTo>
                  <a:pt x="2963" y="1485"/>
                </a:lnTo>
                <a:lnTo>
                  <a:pt x="2942" y="1415"/>
                </a:lnTo>
                <a:lnTo>
                  <a:pt x="2919" y="1345"/>
                </a:lnTo>
                <a:lnTo>
                  <a:pt x="2892" y="1277"/>
                </a:lnTo>
                <a:lnTo>
                  <a:pt x="2862" y="1211"/>
                </a:lnTo>
                <a:lnTo>
                  <a:pt x="2828" y="1147"/>
                </a:lnTo>
                <a:lnTo>
                  <a:pt x="2792" y="1085"/>
                </a:lnTo>
                <a:lnTo>
                  <a:pt x="2752" y="1025"/>
                </a:lnTo>
                <a:lnTo>
                  <a:pt x="2710" y="965"/>
                </a:lnTo>
                <a:lnTo>
                  <a:pt x="2666" y="909"/>
                </a:lnTo>
                <a:lnTo>
                  <a:pt x="2618" y="855"/>
                </a:lnTo>
                <a:lnTo>
                  <a:pt x="2569" y="804"/>
                </a:lnTo>
                <a:lnTo>
                  <a:pt x="2516" y="754"/>
                </a:lnTo>
                <a:lnTo>
                  <a:pt x="2462" y="708"/>
                </a:lnTo>
                <a:lnTo>
                  <a:pt x="2405" y="663"/>
                </a:lnTo>
                <a:lnTo>
                  <a:pt x="2346" y="622"/>
                </a:lnTo>
                <a:lnTo>
                  <a:pt x="2285" y="582"/>
                </a:lnTo>
                <a:lnTo>
                  <a:pt x="2221" y="546"/>
                </a:lnTo>
                <a:lnTo>
                  <a:pt x="2157" y="514"/>
                </a:lnTo>
                <a:lnTo>
                  <a:pt x="2090" y="484"/>
                </a:lnTo>
                <a:lnTo>
                  <a:pt x="2022" y="457"/>
                </a:lnTo>
                <a:lnTo>
                  <a:pt x="1952" y="434"/>
                </a:lnTo>
                <a:lnTo>
                  <a:pt x="1881" y="414"/>
                </a:lnTo>
                <a:lnTo>
                  <a:pt x="1808" y="397"/>
                </a:lnTo>
                <a:lnTo>
                  <a:pt x="1734" y="384"/>
                </a:lnTo>
                <a:lnTo>
                  <a:pt x="1658" y="374"/>
                </a:lnTo>
                <a:lnTo>
                  <a:pt x="1582" y="369"/>
                </a:lnTo>
                <a:lnTo>
                  <a:pt x="1505" y="367"/>
                </a:lnTo>
                <a:lnTo>
                  <a:pt x="1463" y="367"/>
                </a:lnTo>
                <a:lnTo>
                  <a:pt x="1421" y="369"/>
                </a:lnTo>
                <a:lnTo>
                  <a:pt x="1380" y="372"/>
                </a:lnTo>
                <a:lnTo>
                  <a:pt x="1339" y="376"/>
                </a:lnTo>
                <a:lnTo>
                  <a:pt x="1298" y="381"/>
                </a:lnTo>
                <a:lnTo>
                  <a:pt x="1257" y="387"/>
                </a:lnTo>
                <a:lnTo>
                  <a:pt x="1216" y="395"/>
                </a:lnTo>
                <a:lnTo>
                  <a:pt x="1177" y="403"/>
                </a:lnTo>
                <a:lnTo>
                  <a:pt x="1137" y="412"/>
                </a:lnTo>
                <a:lnTo>
                  <a:pt x="1099" y="423"/>
                </a:lnTo>
                <a:lnTo>
                  <a:pt x="1060" y="434"/>
                </a:lnTo>
                <a:lnTo>
                  <a:pt x="1022" y="446"/>
                </a:lnTo>
                <a:lnTo>
                  <a:pt x="984" y="460"/>
                </a:lnTo>
                <a:lnTo>
                  <a:pt x="947" y="474"/>
                </a:lnTo>
                <a:lnTo>
                  <a:pt x="911" y="489"/>
                </a:lnTo>
                <a:lnTo>
                  <a:pt x="874" y="505"/>
                </a:lnTo>
                <a:lnTo>
                  <a:pt x="900" y="487"/>
                </a:lnTo>
                <a:lnTo>
                  <a:pt x="926" y="469"/>
                </a:lnTo>
                <a:lnTo>
                  <a:pt x="953" y="452"/>
                </a:lnTo>
                <a:lnTo>
                  <a:pt x="979" y="435"/>
                </a:lnTo>
                <a:lnTo>
                  <a:pt x="1006" y="419"/>
                </a:lnTo>
                <a:lnTo>
                  <a:pt x="1034" y="403"/>
                </a:lnTo>
                <a:lnTo>
                  <a:pt x="1062" y="388"/>
                </a:lnTo>
                <a:lnTo>
                  <a:pt x="1090" y="373"/>
                </a:lnTo>
                <a:lnTo>
                  <a:pt x="1118" y="359"/>
                </a:lnTo>
                <a:lnTo>
                  <a:pt x="1147" y="346"/>
                </a:lnTo>
                <a:lnTo>
                  <a:pt x="1176" y="333"/>
                </a:lnTo>
                <a:lnTo>
                  <a:pt x="1205" y="320"/>
                </a:lnTo>
                <a:lnTo>
                  <a:pt x="1235" y="308"/>
                </a:lnTo>
                <a:lnTo>
                  <a:pt x="1265" y="296"/>
                </a:lnTo>
                <a:lnTo>
                  <a:pt x="1295" y="286"/>
                </a:lnTo>
                <a:lnTo>
                  <a:pt x="1326" y="275"/>
                </a:lnTo>
                <a:lnTo>
                  <a:pt x="1357" y="265"/>
                </a:lnTo>
                <a:lnTo>
                  <a:pt x="1387" y="256"/>
                </a:lnTo>
                <a:lnTo>
                  <a:pt x="1419" y="248"/>
                </a:lnTo>
                <a:lnTo>
                  <a:pt x="1450" y="240"/>
                </a:lnTo>
                <a:lnTo>
                  <a:pt x="1482" y="232"/>
                </a:lnTo>
                <a:lnTo>
                  <a:pt x="1514" y="225"/>
                </a:lnTo>
                <a:lnTo>
                  <a:pt x="1546" y="219"/>
                </a:lnTo>
                <a:lnTo>
                  <a:pt x="1578" y="214"/>
                </a:lnTo>
                <a:lnTo>
                  <a:pt x="1611" y="209"/>
                </a:lnTo>
                <a:lnTo>
                  <a:pt x="1643" y="205"/>
                </a:lnTo>
                <a:lnTo>
                  <a:pt x="1676" y="201"/>
                </a:lnTo>
                <a:lnTo>
                  <a:pt x="1709" y="198"/>
                </a:lnTo>
                <a:lnTo>
                  <a:pt x="1743" y="196"/>
                </a:lnTo>
                <a:lnTo>
                  <a:pt x="1777" y="193"/>
                </a:lnTo>
                <a:lnTo>
                  <a:pt x="1811" y="192"/>
                </a:lnTo>
                <a:lnTo>
                  <a:pt x="1845" y="192"/>
                </a:lnTo>
                <a:lnTo>
                  <a:pt x="1929" y="194"/>
                </a:lnTo>
                <a:lnTo>
                  <a:pt x="2013" y="201"/>
                </a:lnTo>
                <a:lnTo>
                  <a:pt x="2095" y="211"/>
                </a:lnTo>
                <a:lnTo>
                  <a:pt x="2176" y="226"/>
                </a:lnTo>
                <a:lnTo>
                  <a:pt x="2257" y="244"/>
                </a:lnTo>
                <a:lnTo>
                  <a:pt x="2335" y="266"/>
                </a:lnTo>
                <a:lnTo>
                  <a:pt x="2411" y="292"/>
                </a:lnTo>
                <a:lnTo>
                  <a:pt x="2486" y="321"/>
                </a:lnTo>
                <a:lnTo>
                  <a:pt x="2559" y="354"/>
                </a:lnTo>
                <a:lnTo>
                  <a:pt x="2630" y="390"/>
                </a:lnTo>
                <a:lnTo>
                  <a:pt x="2699" y="429"/>
                </a:lnTo>
                <a:lnTo>
                  <a:pt x="2767" y="471"/>
                </a:lnTo>
                <a:lnTo>
                  <a:pt x="2831" y="517"/>
                </a:lnTo>
                <a:lnTo>
                  <a:pt x="2894" y="565"/>
                </a:lnTo>
                <a:lnTo>
                  <a:pt x="2953" y="618"/>
                </a:lnTo>
                <a:lnTo>
                  <a:pt x="3011" y="672"/>
                </a:lnTo>
                <a:lnTo>
                  <a:pt x="3065" y="728"/>
                </a:lnTo>
                <a:lnTo>
                  <a:pt x="3117" y="787"/>
                </a:lnTo>
                <a:lnTo>
                  <a:pt x="3166" y="849"/>
                </a:lnTo>
                <a:lnTo>
                  <a:pt x="3212" y="913"/>
                </a:lnTo>
                <a:lnTo>
                  <a:pt x="3255" y="980"/>
                </a:lnTo>
                <a:lnTo>
                  <a:pt x="3295" y="1048"/>
                </a:lnTo>
                <a:lnTo>
                  <a:pt x="3332" y="1119"/>
                </a:lnTo>
                <a:lnTo>
                  <a:pt x="3365" y="1191"/>
                </a:lnTo>
                <a:lnTo>
                  <a:pt x="3394" y="1265"/>
                </a:lnTo>
                <a:lnTo>
                  <a:pt x="3420" y="1341"/>
                </a:lnTo>
                <a:lnTo>
                  <a:pt x="3443" y="1419"/>
                </a:lnTo>
                <a:lnTo>
                  <a:pt x="3461" y="1498"/>
                </a:lnTo>
                <a:lnTo>
                  <a:pt x="3476" y="1578"/>
                </a:lnTo>
                <a:lnTo>
                  <a:pt x="3486" y="1660"/>
                </a:lnTo>
                <a:lnTo>
                  <a:pt x="3492" y="1742"/>
                </a:lnTo>
                <a:lnTo>
                  <a:pt x="3495" y="1827"/>
                </a:lnTo>
                <a:lnTo>
                  <a:pt x="3492" y="1911"/>
                </a:lnTo>
                <a:lnTo>
                  <a:pt x="3486" y="1993"/>
                </a:lnTo>
                <a:lnTo>
                  <a:pt x="3476" y="2075"/>
                </a:lnTo>
                <a:lnTo>
                  <a:pt x="3461" y="2156"/>
                </a:lnTo>
                <a:lnTo>
                  <a:pt x="3443" y="2235"/>
                </a:lnTo>
                <a:lnTo>
                  <a:pt x="3420" y="2312"/>
                </a:lnTo>
                <a:lnTo>
                  <a:pt x="3394" y="2388"/>
                </a:lnTo>
                <a:lnTo>
                  <a:pt x="3365" y="2462"/>
                </a:lnTo>
                <a:lnTo>
                  <a:pt x="3332" y="2534"/>
                </a:lnTo>
                <a:lnTo>
                  <a:pt x="3295" y="2605"/>
                </a:lnTo>
                <a:lnTo>
                  <a:pt x="3255" y="2674"/>
                </a:lnTo>
                <a:lnTo>
                  <a:pt x="3212" y="2740"/>
                </a:lnTo>
                <a:lnTo>
                  <a:pt x="3166" y="2804"/>
                </a:lnTo>
                <a:lnTo>
                  <a:pt x="3117" y="2866"/>
                </a:lnTo>
                <a:lnTo>
                  <a:pt x="3065" y="2926"/>
                </a:lnTo>
                <a:lnTo>
                  <a:pt x="3011" y="2982"/>
                </a:lnTo>
                <a:lnTo>
                  <a:pt x="2953" y="3036"/>
                </a:lnTo>
                <a:lnTo>
                  <a:pt x="2894" y="3088"/>
                </a:lnTo>
                <a:lnTo>
                  <a:pt x="2831" y="3136"/>
                </a:lnTo>
                <a:lnTo>
                  <a:pt x="2767" y="3182"/>
                </a:lnTo>
                <a:lnTo>
                  <a:pt x="2699" y="3224"/>
                </a:lnTo>
                <a:lnTo>
                  <a:pt x="2630" y="3263"/>
                </a:lnTo>
                <a:lnTo>
                  <a:pt x="2559" y="3299"/>
                </a:lnTo>
                <a:lnTo>
                  <a:pt x="2486" y="3333"/>
                </a:lnTo>
                <a:lnTo>
                  <a:pt x="2411" y="3362"/>
                </a:lnTo>
                <a:lnTo>
                  <a:pt x="2335" y="3388"/>
                </a:lnTo>
                <a:lnTo>
                  <a:pt x="2257" y="3410"/>
                </a:lnTo>
                <a:lnTo>
                  <a:pt x="2176" y="3428"/>
                </a:lnTo>
                <a:lnTo>
                  <a:pt x="2095" y="3443"/>
                </a:lnTo>
                <a:lnTo>
                  <a:pt x="2013" y="3453"/>
                </a:lnTo>
                <a:lnTo>
                  <a:pt x="1929" y="3459"/>
                </a:lnTo>
                <a:lnTo>
                  <a:pt x="1845" y="3461"/>
                </a:lnTo>
                <a:close/>
                <a:moveTo>
                  <a:pt x="1847" y="0"/>
                </a:moveTo>
                <a:lnTo>
                  <a:pt x="1842" y="0"/>
                </a:lnTo>
                <a:lnTo>
                  <a:pt x="1746" y="2"/>
                </a:lnTo>
                <a:lnTo>
                  <a:pt x="1653" y="10"/>
                </a:lnTo>
                <a:lnTo>
                  <a:pt x="1561" y="21"/>
                </a:lnTo>
                <a:lnTo>
                  <a:pt x="1471" y="38"/>
                </a:lnTo>
                <a:lnTo>
                  <a:pt x="1382" y="58"/>
                </a:lnTo>
                <a:lnTo>
                  <a:pt x="1295" y="83"/>
                </a:lnTo>
                <a:lnTo>
                  <a:pt x="1209" y="111"/>
                </a:lnTo>
                <a:lnTo>
                  <a:pt x="1125" y="144"/>
                </a:lnTo>
                <a:lnTo>
                  <a:pt x="1044" y="181"/>
                </a:lnTo>
                <a:lnTo>
                  <a:pt x="964" y="222"/>
                </a:lnTo>
                <a:lnTo>
                  <a:pt x="888" y="266"/>
                </a:lnTo>
                <a:lnTo>
                  <a:pt x="813" y="313"/>
                </a:lnTo>
                <a:lnTo>
                  <a:pt x="740" y="364"/>
                </a:lnTo>
                <a:lnTo>
                  <a:pt x="670" y="418"/>
                </a:lnTo>
                <a:lnTo>
                  <a:pt x="604" y="476"/>
                </a:lnTo>
                <a:lnTo>
                  <a:pt x="540" y="536"/>
                </a:lnTo>
                <a:lnTo>
                  <a:pt x="479" y="600"/>
                </a:lnTo>
                <a:lnTo>
                  <a:pt x="421" y="667"/>
                </a:lnTo>
                <a:lnTo>
                  <a:pt x="367" y="735"/>
                </a:lnTo>
                <a:lnTo>
                  <a:pt x="315" y="807"/>
                </a:lnTo>
                <a:lnTo>
                  <a:pt x="267" y="881"/>
                </a:lnTo>
                <a:lnTo>
                  <a:pt x="222" y="957"/>
                </a:lnTo>
                <a:lnTo>
                  <a:pt x="182" y="1036"/>
                </a:lnTo>
                <a:lnTo>
                  <a:pt x="145" y="1117"/>
                </a:lnTo>
                <a:lnTo>
                  <a:pt x="112" y="1200"/>
                </a:lnTo>
                <a:lnTo>
                  <a:pt x="83" y="1284"/>
                </a:lnTo>
                <a:lnTo>
                  <a:pt x="58" y="1372"/>
                </a:lnTo>
                <a:lnTo>
                  <a:pt x="37" y="1460"/>
                </a:lnTo>
                <a:lnTo>
                  <a:pt x="21" y="1549"/>
                </a:lnTo>
                <a:lnTo>
                  <a:pt x="10" y="1640"/>
                </a:lnTo>
                <a:lnTo>
                  <a:pt x="2" y="1732"/>
                </a:lnTo>
                <a:lnTo>
                  <a:pt x="0" y="1827"/>
                </a:lnTo>
                <a:lnTo>
                  <a:pt x="0" y="1834"/>
                </a:lnTo>
                <a:lnTo>
                  <a:pt x="0" y="1841"/>
                </a:lnTo>
                <a:lnTo>
                  <a:pt x="0" y="1844"/>
                </a:lnTo>
                <a:lnTo>
                  <a:pt x="0" y="1847"/>
                </a:lnTo>
                <a:lnTo>
                  <a:pt x="0" y="1850"/>
                </a:lnTo>
                <a:lnTo>
                  <a:pt x="0" y="1852"/>
                </a:lnTo>
                <a:lnTo>
                  <a:pt x="0" y="1855"/>
                </a:lnTo>
                <a:lnTo>
                  <a:pt x="0" y="1858"/>
                </a:lnTo>
                <a:lnTo>
                  <a:pt x="0" y="1865"/>
                </a:lnTo>
                <a:lnTo>
                  <a:pt x="1" y="1873"/>
                </a:lnTo>
                <a:lnTo>
                  <a:pt x="1" y="1880"/>
                </a:lnTo>
                <a:lnTo>
                  <a:pt x="1" y="1888"/>
                </a:lnTo>
                <a:lnTo>
                  <a:pt x="2" y="1904"/>
                </a:lnTo>
                <a:lnTo>
                  <a:pt x="3" y="1921"/>
                </a:lnTo>
                <a:lnTo>
                  <a:pt x="4" y="1937"/>
                </a:lnTo>
                <a:lnTo>
                  <a:pt x="5" y="1953"/>
                </a:lnTo>
                <a:lnTo>
                  <a:pt x="7" y="1979"/>
                </a:lnTo>
                <a:lnTo>
                  <a:pt x="9" y="2006"/>
                </a:lnTo>
                <a:lnTo>
                  <a:pt x="12" y="2032"/>
                </a:lnTo>
                <a:lnTo>
                  <a:pt x="16" y="2058"/>
                </a:lnTo>
                <a:lnTo>
                  <a:pt x="19" y="2081"/>
                </a:lnTo>
                <a:lnTo>
                  <a:pt x="22" y="2104"/>
                </a:lnTo>
                <a:lnTo>
                  <a:pt x="25" y="2127"/>
                </a:lnTo>
                <a:lnTo>
                  <a:pt x="29" y="2150"/>
                </a:lnTo>
                <a:lnTo>
                  <a:pt x="30" y="2155"/>
                </a:lnTo>
                <a:lnTo>
                  <a:pt x="31" y="2160"/>
                </a:lnTo>
                <a:lnTo>
                  <a:pt x="48" y="2239"/>
                </a:lnTo>
                <a:lnTo>
                  <a:pt x="68" y="2316"/>
                </a:lnTo>
                <a:lnTo>
                  <a:pt x="91" y="2393"/>
                </a:lnTo>
                <a:lnTo>
                  <a:pt x="117" y="2467"/>
                </a:lnTo>
                <a:lnTo>
                  <a:pt x="147" y="2541"/>
                </a:lnTo>
                <a:lnTo>
                  <a:pt x="180" y="2613"/>
                </a:lnTo>
                <a:lnTo>
                  <a:pt x="216" y="2683"/>
                </a:lnTo>
                <a:lnTo>
                  <a:pt x="255" y="2751"/>
                </a:lnTo>
                <a:lnTo>
                  <a:pt x="297" y="2817"/>
                </a:lnTo>
                <a:lnTo>
                  <a:pt x="341" y="2882"/>
                </a:lnTo>
                <a:lnTo>
                  <a:pt x="388" y="2945"/>
                </a:lnTo>
                <a:lnTo>
                  <a:pt x="437" y="3006"/>
                </a:lnTo>
                <a:lnTo>
                  <a:pt x="489" y="3064"/>
                </a:lnTo>
                <a:lnTo>
                  <a:pt x="543" y="3120"/>
                </a:lnTo>
                <a:lnTo>
                  <a:pt x="600" y="3173"/>
                </a:lnTo>
                <a:lnTo>
                  <a:pt x="659" y="3225"/>
                </a:lnTo>
                <a:lnTo>
                  <a:pt x="720" y="3273"/>
                </a:lnTo>
                <a:lnTo>
                  <a:pt x="784" y="3320"/>
                </a:lnTo>
                <a:lnTo>
                  <a:pt x="849" y="3364"/>
                </a:lnTo>
                <a:lnTo>
                  <a:pt x="916" y="3405"/>
                </a:lnTo>
                <a:lnTo>
                  <a:pt x="985" y="3443"/>
                </a:lnTo>
                <a:lnTo>
                  <a:pt x="1056" y="3478"/>
                </a:lnTo>
                <a:lnTo>
                  <a:pt x="1128" y="3510"/>
                </a:lnTo>
                <a:lnTo>
                  <a:pt x="1202" y="3539"/>
                </a:lnTo>
                <a:lnTo>
                  <a:pt x="1279" y="3565"/>
                </a:lnTo>
                <a:lnTo>
                  <a:pt x="1356" y="3588"/>
                </a:lnTo>
                <a:lnTo>
                  <a:pt x="1434" y="3608"/>
                </a:lnTo>
                <a:lnTo>
                  <a:pt x="1514" y="3624"/>
                </a:lnTo>
                <a:lnTo>
                  <a:pt x="1595" y="3636"/>
                </a:lnTo>
                <a:lnTo>
                  <a:pt x="1677" y="3646"/>
                </a:lnTo>
                <a:lnTo>
                  <a:pt x="1761" y="3651"/>
                </a:lnTo>
                <a:lnTo>
                  <a:pt x="1845" y="3653"/>
                </a:lnTo>
                <a:lnTo>
                  <a:pt x="1939" y="3651"/>
                </a:lnTo>
                <a:lnTo>
                  <a:pt x="2033" y="3644"/>
                </a:lnTo>
                <a:lnTo>
                  <a:pt x="2125" y="3632"/>
                </a:lnTo>
                <a:lnTo>
                  <a:pt x="2215" y="3616"/>
                </a:lnTo>
                <a:lnTo>
                  <a:pt x="2305" y="3596"/>
                </a:lnTo>
                <a:lnTo>
                  <a:pt x="2392" y="3571"/>
                </a:lnTo>
                <a:lnTo>
                  <a:pt x="2478" y="3542"/>
                </a:lnTo>
                <a:lnTo>
                  <a:pt x="2562" y="3510"/>
                </a:lnTo>
                <a:lnTo>
                  <a:pt x="2643" y="3473"/>
                </a:lnTo>
                <a:lnTo>
                  <a:pt x="2722" y="3433"/>
                </a:lnTo>
                <a:lnTo>
                  <a:pt x="2800" y="3389"/>
                </a:lnTo>
                <a:lnTo>
                  <a:pt x="2875" y="3341"/>
                </a:lnTo>
                <a:lnTo>
                  <a:pt x="2947" y="3290"/>
                </a:lnTo>
                <a:lnTo>
                  <a:pt x="3017" y="3235"/>
                </a:lnTo>
                <a:lnTo>
                  <a:pt x="3084" y="3178"/>
                </a:lnTo>
                <a:lnTo>
                  <a:pt x="3148" y="3118"/>
                </a:lnTo>
                <a:lnTo>
                  <a:pt x="3209" y="3054"/>
                </a:lnTo>
                <a:lnTo>
                  <a:pt x="3268" y="2988"/>
                </a:lnTo>
                <a:lnTo>
                  <a:pt x="3322" y="2918"/>
                </a:lnTo>
                <a:lnTo>
                  <a:pt x="3374" y="2847"/>
                </a:lnTo>
                <a:lnTo>
                  <a:pt x="3422" y="2773"/>
                </a:lnTo>
                <a:lnTo>
                  <a:pt x="3466" y="2697"/>
                </a:lnTo>
                <a:lnTo>
                  <a:pt x="3507" y="2618"/>
                </a:lnTo>
                <a:lnTo>
                  <a:pt x="3544" y="2537"/>
                </a:lnTo>
                <a:lnTo>
                  <a:pt x="3577" y="2454"/>
                </a:lnTo>
                <a:lnTo>
                  <a:pt x="3606" y="2369"/>
                </a:lnTo>
                <a:lnTo>
                  <a:pt x="3630" y="2283"/>
                </a:lnTo>
                <a:lnTo>
                  <a:pt x="3651" y="2195"/>
                </a:lnTo>
                <a:lnTo>
                  <a:pt x="3667" y="2104"/>
                </a:lnTo>
                <a:lnTo>
                  <a:pt x="3679" y="2013"/>
                </a:lnTo>
                <a:lnTo>
                  <a:pt x="3686" y="1921"/>
                </a:lnTo>
                <a:lnTo>
                  <a:pt x="3688" y="1827"/>
                </a:lnTo>
                <a:lnTo>
                  <a:pt x="3686" y="1732"/>
                </a:lnTo>
                <a:lnTo>
                  <a:pt x="3679" y="1640"/>
                </a:lnTo>
                <a:lnTo>
                  <a:pt x="3667" y="1549"/>
                </a:lnTo>
                <a:lnTo>
                  <a:pt x="3651" y="1460"/>
                </a:lnTo>
                <a:lnTo>
                  <a:pt x="3631" y="1372"/>
                </a:lnTo>
                <a:lnTo>
                  <a:pt x="3606" y="1284"/>
                </a:lnTo>
                <a:lnTo>
                  <a:pt x="3577" y="1200"/>
                </a:lnTo>
                <a:lnTo>
                  <a:pt x="3544" y="1117"/>
                </a:lnTo>
                <a:lnTo>
                  <a:pt x="3507" y="1036"/>
                </a:lnTo>
                <a:lnTo>
                  <a:pt x="3466" y="957"/>
                </a:lnTo>
                <a:lnTo>
                  <a:pt x="3422" y="881"/>
                </a:lnTo>
                <a:lnTo>
                  <a:pt x="3374" y="807"/>
                </a:lnTo>
                <a:lnTo>
                  <a:pt x="3323" y="735"/>
                </a:lnTo>
                <a:lnTo>
                  <a:pt x="3268" y="667"/>
                </a:lnTo>
                <a:lnTo>
                  <a:pt x="3210" y="600"/>
                </a:lnTo>
                <a:lnTo>
                  <a:pt x="3149" y="536"/>
                </a:lnTo>
                <a:lnTo>
                  <a:pt x="3085" y="476"/>
                </a:lnTo>
                <a:lnTo>
                  <a:pt x="3018" y="418"/>
                </a:lnTo>
                <a:lnTo>
                  <a:pt x="2949" y="364"/>
                </a:lnTo>
                <a:lnTo>
                  <a:pt x="2877" y="313"/>
                </a:lnTo>
                <a:lnTo>
                  <a:pt x="2802" y="266"/>
                </a:lnTo>
                <a:lnTo>
                  <a:pt x="2724" y="222"/>
                </a:lnTo>
                <a:lnTo>
                  <a:pt x="2645" y="181"/>
                </a:lnTo>
                <a:lnTo>
                  <a:pt x="2563" y="144"/>
                </a:lnTo>
                <a:lnTo>
                  <a:pt x="2480" y="111"/>
                </a:lnTo>
                <a:lnTo>
                  <a:pt x="2395" y="83"/>
                </a:lnTo>
                <a:lnTo>
                  <a:pt x="2307" y="58"/>
                </a:lnTo>
                <a:lnTo>
                  <a:pt x="2217" y="38"/>
                </a:lnTo>
                <a:lnTo>
                  <a:pt x="2127" y="21"/>
                </a:lnTo>
                <a:lnTo>
                  <a:pt x="2035" y="10"/>
                </a:lnTo>
                <a:lnTo>
                  <a:pt x="1942" y="2"/>
                </a:lnTo>
                <a:lnTo>
                  <a:pt x="1847" y="0"/>
                </a:lnTo>
                <a:close/>
                <a:moveTo>
                  <a:pt x="1145" y="2982"/>
                </a:moveTo>
                <a:lnTo>
                  <a:pt x="1204" y="2980"/>
                </a:lnTo>
                <a:lnTo>
                  <a:pt x="1263" y="2976"/>
                </a:lnTo>
                <a:lnTo>
                  <a:pt x="1320" y="2969"/>
                </a:lnTo>
                <a:lnTo>
                  <a:pt x="1376" y="2959"/>
                </a:lnTo>
                <a:lnTo>
                  <a:pt x="1431" y="2946"/>
                </a:lnTo>
                <a:lnTo>
                  <a:pt x="1486" y="2931"/>
                </a:lnTo>
                <a:lnTo>
                  <a:pt x="1539" y="2912"/>
                </a:lnTo>
                <a:lnTo>
                  <a:pt x="1591" y="2892"/>
                </a:lnTo>
                <a:lnTo>
                  <a:pt x="1641" y="2869"/>
                </a:lnTo>
                <a:lnTo>
                  <a:pt x="1690" y="2844"/>
                </a:lnTo>
                <a:lnTo>
                  <a:pt x="1738" y="2817"/>
                </a:lnTo>
                <a:lnTo>
                  <a:pt x="1786" y="2787"/>
                </a:lnTo>
                <a:lnTo>
                  <a:pt x="1830" y="2756"/>
                </a:lnTo>
                <a:lnTo>
                  <a:pt x="1874" y="2722"/>
                </a:lnTo>
                <a:lnTo>
                  <a:pt x="1915" y="2687"/>
                </a:lnTo>
                <a:lnTo>
                  <a:pt x="1955" y="2649"/>
                </a:lnTo>
                <a:lnTo>
                  <a:pt x="1993" y="2610"/>
                </a:lnTo>
                <a:lnTo>
                  <a:pt x="2029" y="2569"/>
                </a:lnTo>
                <a:lnTo>
                  <a:pt x="2063" y="2525"/>
                </a:lnTo>
                <a:lnTo>
                  <a:pt x="2095" y="2481"/>
                </a:lnTo>
                <a:lnTo>
                  <a:pt x="2124" y="2435"/>
                </a:lnTo>
                <a:lnTo>
                  <a:pt x="2152" y="2387"/>
                </a:lnTo>
                <a:lnTo>
                  <a:pt x="2177" y="2338"/>
                </a:lnTo>
                <a:lnTo>
                  <a:pt x="2200" y="2288"/>
                </a:lnTo>
                <a:lnTo>
                  <a:pt x="2221" y="2237"/>
                </a:lnTo>
                <a:lnTo>
                  <a:pt x="2239" y="2184"/>
                </a:lnTo>
                <a:lnTo>
                  <a:pt x="2255" y="2130"/>
                </a:lnTo>
                <a:lnTo>
                  <a:pt x="2268" y="2075"/>
                </a:lnTo>
                <a:lnTo>
                  <a:pt x="2278" y="2019"/>
                </a:lnTo>
                <a:lnTo>
                  <a:pt x="2285" y="1963"/>
                </a:lnTo>
                <a:lnTo>
                  <a:pt x="2290" y="1906"/>
                </a:lnTo>
                <a:lnTo>
                  <a:pt x="2291" y="1847"/>
                </a:lnTo>
                <a:lnTo>
                  <a:pt x="2290" y="1789"/>
                </a:lnTo>
                <a:lnTo>
                  <a:pt x="2285" y="1731"/>
                </a:lnTo>
                <a:lnTo>
                  <a:pt x="2278" y="1674"/>
                </a:lnTo>
                <a:lnTo>
                  <a:pt x="2268" y="1619"/>
                </a:lnTo>
                <a:lnTo>
                  <a:pt x="2255" y="1564"/>
                </a:lnTo>
                <a:lnTo>
                  <a:pt x="2239" y="1510"/>
                </a:lnTo>
                <a:lnTo>
                  <a:pt x="2221" y="1458"/>
                </a:lnTo>
                <a:lnTo>
                  <a:pt x="2200" y="1406"/>
                </a:lnTo>
                <a:lnTo>
                  <a:pt x="2177" y="1355"/>
                </a:lnTo>
                <a:lnTo>
                  <a:pt x="2152" y="1306"/>
                </a:lnTo>
                <a:lnTo>
                  <a:pt x="2124" y="1259"/>
                </a:lnTo>
                <a:lnTo>
                  <a:pt x="2095" y="1213"/>
                </a:lnTo>
                <a:lnTo>
                  <a:pt x="2063" y="1169"/>
                </a:lnTo>
                <a:lnTo>
                  <a:pt x="2029" y="1126"/>
                </a:lnTo>
                <a:lnTo>
                  <a:pt x="1993" y="1085"/>
                </a:lnTo>
                <a:lnTo>
                  <a:pt x="1955" y="1046"/>
                </a:lnTo>
                <a:lnTo>
                  <a:pt x="1915" y="1008"/>
                </a:lnTo>
                <a:lnTo>
                  <a:pt x="1874" y="972"/>
                </a:lnTo>
                <a:lnTo>
                  <a:pt x="1830" y="938"/>
                </a:lnTo>
                <a:lnTo>
                  <a:pt x="1786" y="906"/>
                </a:lnTo>
                <a:lnTo>
                  <a:pt x="1738" y="877"/>
                </a:lnTo>
                <a:lnTo>
                  <a:pt x="1690" y="850"/>
                </a:lnTo>
                <a:lnTo>
                  <a:pt x="1641" y="825"/>
                </a:lnTo>
                <a:lnTo>
                  <a:pt x="1591" y="802"/>
                </a:lnTo>
                <a:lnTo>
                  <a:pt x="1539" y="782"/>
                </a:lnTo>
                <a:lnTo>
                  <a:pt x="1486" y="764"/>
                </a:lnTo>
                <a:lnTo>
                  <a:pt x="1431" y="749"/>
                </a:lnTo>
                <a:lnTo>
                  <a:pt x="1376" y="736"/>
                </a:lnTo>
                <a:lnTo>
                  <a:pt x="1320" y="726"/>
                </a:lnTo>
                <a:lnTo>
                  <a:pt x="1263" y="719"/>
                </a:lnTo>
                <a:lnTo>
                  <a:pt x="1204" y="714"/>
                </a:lnTo>
                <a:lnTo>
                  <a:pt x="1145" y="713"/>
                </a:lnTo>
                <a:lnTo>
                  <a:pt x="1099" y="714"/>
                </a:lnTo>
                <a:lnTo>
                  <a:pt x="1054" y="716"/>
                </a:lnTo>
                <a:lnTo>
                  <a:pt x="1010" y="721"/>
                </a:lnTo>
                <a:lnTo>
                  <a:pt x="965" y="727"/>
                </a:lnTo>
                <a:lnTo>
                  <a:pt x="922" y="735"/>
                </a:lnTo>
                <a:lnTo>
                  <a:pt x="879" y="744"/>
                </a:lnTo>
                <a:lnTo>
                  <a:pt x="836" y="755"/>
                </a:lnTo>
                <a:lnTo>
                  <a:pt x="795" y="768"/>
                </a:lnTo>
                <a:lnTo>
                  <a:pt x="833" y="744"/>
                </a:lnTo>
                <a:lnTo>
                  <a:pt x="873" y="721"/>
                </a:lnTo>
                <a:lnTo>
                  <a:pt x="914" y="700"/>
                </a:lnTo>
                <a:lnTo>
                  <a:pt x="955" y="680"/>
                </a:lnTo>
                <a:lnTo>
                  <a:pt x="997" y="661"/>
                </a:lnTo>
                <a:lnTo>
                  <a:pt x="1040" y="644"/>
                </a:lnTo>
                <a:lnTo>
                  <a:pt x="1084" y="628"/>
                </a:lnTo>
                <a:lnTo>
                  <a:pt x="1128" y="614"/>
                </a:lnTo>
                <a:lnTo>
                  <a:pt x="1173" y="601"/>
                </a:lnTo>
                <a:lnTo>
                  <a:pt x="1219" y="590"/>
                </a:lnTo>
                <a:lnTo>
                  <a:pt x="1266" y="580"/>
                </a:lnTo>
                <a:lnTo>
                  <a:pt x="1313" y="572"/>
                </a:lnTo>
                <a:lnTo>
                  <a:pt x="1360" y="566"/>
                </a:lnTo>
                <a:lnTo>
                  <a:pt x="1408" y="562"/>
                </a:lnTo>
                <a:lnTo>
                  <a:pt x="1456" y="559"/>
                </a:lnTo>
                <a:lnTo>
                  <a:pt x="1505" y="558"/>
                </a:lnTo>
                <a:lnTo>
                  <a:pt x="1572" y="560"/>
                </a:lnTo>
                <a:lnTo>
                  <a:pt x="1639" y="565"/>
                </a:lnTo>
                <a:lnTo>
                  <a:pt x="1704" y="573"/>
                </a:lnTo>
                <a:lnTo>
                  <a:pt x="1769" y="584"/>
                </a:lnTo>
                <a:lnTo>
                  <a:pt x="1833" y="600"/>
                </a:lnTo>
                <a:lnTo>
                  <a:pt x="1895" y="617"/>
                </a:lnTo>
                <a:lnTo>
                  <a:pt x="1956" y="638"/>
                </a:lnTo>
                <a:lnTo>
                  <a:pt x="2015" y="661"/>
                </a:lnTo>
                <a:lnTo>
                  <a:pt x="2073" y="687"/>
                </a:lnTo>
                <a:lnTo>
                  <a:pt x="2129" y="716"/>
                </a:lnTo>
                <a:lnTo>
                  <a:pt x="2184" y="747"/>
                </a:lnTo>
                <a:lnTo>
                  <a:pt x="2237" y="781"/>
                </a:lnTo>
                <a:lnTo>
                  <a:pt x="2289" y="817"/>
                </a:lnTo>
                <a:lnTo>
                  <a:pt x="2339" y="855"/>
                </a:lnTo>
                <a:lnTo>
                  <a:pt x="2386" y="896"/>
                </a:lnTo>
                <a:lnTo>
                  <a:pt x="2432" y="939"/>
                </a:lnTo>
                <a:lnTo>
                  <a:pt x="2475" y="985"/>
                </a:lnTo>
                <a:lnTo>
                  <a:pt x="2516" y="1032"/>
                </a:lnTo>
                <a:lnTo>
                  <a:pt x="2555" y="1081"/>
                </a:lnTo>
                <a:lnTo>
                  <a:pt x="2592" y="1132"/>
                </a:lnTo>
                <a:lnTo>
                  <a:pt x="2626" y="1184"/>
                </a:lnTo>
                <a:lnTo>
                  <a:pt x="2657" y="1239"/>
                </a:lnTo>
                <a:lnTo>
                  <a:pt x="2686" y="1294"/>
                </a:lnTo>
                <a:lnTo>
                  <a:pt x="2713" y="1352"/>
                </a:lnTo>
                <a:lnTo>
                  <a:pt x="2736" y="1412"/>
                </a:lnTo>
                <a:lnTo>
                  <a:pt x="2758" y="1472"/>
                </a:lnTo>
                <a:lnTo>
                  <a:pt x="2775" y="1533"/>
                </a:lnTo>
                <a:lnTo>
                  <a:pt x="2790" y="1596"/>
                </a:lnTo>
                <a:lnTo>
                  <a:pt x="2801" y="1660"/>
                </a:lnTo>
                <a:lnTo>
                  <a:pt x="2810" y="1724"/>
                </a:lnTo>
                <a:lnTo>
                  <a:pt x="2815" y="1791"/>
                </a:lnTo>
                <a:lnTo>
                  <a:pt x="2816" y="1858"/>
                </a:lnTo>
                <a:lnTo>
                  <a:pt x="2815" y="1924"/>
                </a:lnTo>
                <a:lnTo>
                  <a:pt x="2810" y="1990"/>
                </a:lnTo>
                <a:lnTo>
                  <a:pt x="2801" y="2054"/>
                </a:lnTo>
                <a:lnTo>
                  <a:pt x="2790" y="2118"/>
                </a:lnTo>
                <a:lnTo>
                  <a:pt x="2775" y="2182"/>
                </a:lnTo>
                <a:lnTo>
                  <a:pt x="2758" y="2243"/>
                </a:lnTo>
                <a:lnTo>
                  <a:pt x="2736" y="2303"/>
                </a:lnTo>
                <a:lnTo>
                  <a:pt x="2713" y="2362"/>
                </a:lnTo>
                <a:lnTo>
                  <a:pt x="2686" y="2420"/>
                </a:lnTo>
                <a:lnTo>
                  <a:pt x="2657" y="2475"/>
                </a:lnTo>
                <a:lnTo>
                  <a:pt x="2626" y="2530"/>
                </a:lnTo>
                <a:lnTo>
                  <a:pt x="2592" y="2583"/>
                </a:lnTo>
                <a:lnTo>
                  <a:pt x="2555" y="2634"/>
                </a:lnTo>
                <a:lnTo>
                  <a:pt x="2516" y="2683"/>
                </a:lnTo>
                <a:lnTo>
                  <a:pt x="2475" y="2730"/>
                </a:lnTo>
                <a:lnTo>
                  <a:pt x="2432" y="2775"/>
                </a:lnTo>
                <a:lnTo>
                  <a:pt x="2386" y="2818"/>
                </a:lnTo>
                <a:lnTo>
                  <a:pt x="2339" y="2859"/>
                </a:lnTo>
                <a:lnTo>
                  <a:pt x="2289" y="2897"/>
                </a:lnTo>
                <a:lnTo>
                  <a:pt x="2237" y="2934"/>
                </a:lnTo>
                <a:lnTo>
                  <a:pt x="2184" y="2968"/>
                </a:lnTo>
                <a:lnTo>
                  <a:pt x="2129" y="2999"/>
                </a:lnTo>
                <a:lnTo>
                  <a:pt x="2073" y="3028"/>
                </a:lnTo>
                <a:lnTo>
                  <a:pt x="2015" y="3054"/>
                </a:lnTo>
                <a:lnTo>
                  <a:pt x="1956" y="3077"/>
                </a:lnTo>
                <a:lnTo>
                  <a:pt x="1895" y="3097"/>
                </a:lnTo>
                <a:lnTo>
                  <a:pt x="1833" y="3115"/>
                </a:lnTo>
                <a:lnTo>
                  <a:pt x="1769" y="3129"/>
                </a:lnTo>
                <a:lnTo>
                  <a:pt x="1704" y="3141"/>
                </a:lnTo>
                <a:lnTo>
                  <a:pt x="1639" y="3149"/>
                </a:lnTo>
                <a:lnTo>
                  <a:pt x="1572" y="3154"/>
                </a:lnTo>
                <a:lnTo>
                  <a:pt x="1505" y="3156"/>
                </a:lnTo>
                <a:lnTo>
                  <a:pt x="1478" y="3155"/>
                </a:lnTo>
                <a:lnTo>
                  <a:pt x="1451" y="3155"/>
                </a:lnTo>
                <a:lnTo>
                  <a:pt x="1425" y="3153"/>
                </a:lnTo>
                <a:lnTo>
                  <a:pt x="1398" y="3151"/>
                </a:lnTo>
                <a:lnTo>
                  <a:pt x="1372" y="3149"/>
                </a:lnTo>
                <a:lnTo>
                  <a:pt x="1345" y="3146"/>
                </a:lnTo>
                <a:lnTo>
                  <a:pt x="1319" y="3143"/>
                </a:lnTo>
                <a:lnTo>
                  <a:pt x="1293" y="3139"/>
                </a:lnTo>
                <a:lnTo>
                  <a:pt x="1268" y="3134"/>
                </a:lnTo>
                <a:lnTo>
                  <a:pt x="1241" y="3129"/>
                </a:lnTo>
                <a:lnTo>
                  <a:pt x="1216" y="3124"/>
                </a:lnTo>
                <a:lnTo>
                  <a:pt x="1190" y="3118"/>
                </a:lnTo>
                <a:lnTo>
                  <a:pt x="1165" y="3111"/>
                </a:lnTo>
                <a:lnTo>
                  <a:pt x="1141" y="3104"/>
                </a:lnTo>
                <a:lnTo>
                  <a:pt x="1116" y="3097"/>
                </a:lnTo>
                <a:lnTo>
                  <a:pt x="1091" y="3089"/>
                </a:lnTo>
                <a:lnTo>
                  <a:pt x="1043" y="3072"/>
                </a:lnTo>
                <a:lnTo>
                  <a:pt x="996" y="3053"/>
                </a:lnTo>
                <a:lnTo>
                  <a:pt x="950" y="3032"/>
                </a:lnTo>
                <a:lnTo>
                  <a:pt x="904" y="3010"/>
                </a:lnTo>
                <a:lnTo>
                  <a:pt x="860" y="2986"/>
                </a:lnTo>
                <a:lnTo>
                  <a:pt x="816" y="2960"/>
                </a:lnTo>
                <a:lnTo>
                  <a:pt x="774" y="2933"/>
                </a:lnTo>
                <a:lnTo>
                  <a:pt x="732" y="2903"/>
                </a:lnTo>
                <a:lnTo>
                  <a:pt x="757" y="2912"/>
                </a:lnTo>
                <a:lnTo>
                  <a:pt x="781" y="2921"/>
                </a:lnTo>
                <a:lnTo>
                  <a:pt x="806" y="2930"/>
                </a:lnTo>
                <a:lnTo>
                  <a:pt x="831" y="2937"/>
                </a:lnTo>
                <a:lnTo>
                  <a:pt x="856" y="2944"/>
                </a:lnTo>
                <a:lnTo>
                  <a:pt x="881" y="2951"/>
                </a:lnTo>
                <a:lnTo>
                  <a:pt x="907" y="2956"/>
                </a:lnTo>
                <a:lnTo>
                  <a:pt x="932" y="2962"/>
                </a:lnTo>
                <a:lnTo>
                  <a:pt x="958" y="2966"/>
                </a:lnTo>
                <a:lnTo>
                  <a:pt x="984" y="2970"/>
                </a:lnTo>
                <a:lnTo>
                  <a:pt x="1011" y="2974"/>
                </a:lnTo>
                <a:lnTo>
                  <a:pt x="1037" y="2977"/>
                </a:lnTo>
                <a:lnTo>
                  <a:pt x="1064" y="2979"/>
                </a:lnTo>
                <a:lnTo>
                  <a:pt x="1091" y="2981"/>
                </a:lnTo>
                <a:lnTo>
                  <a:pt x="1118" y="2982"/>
                </a:lnTo>
                <a:lnTo>
                  <a:pt x="1145" y="2982"/>
                </a:lnTo>
                <a:close/>
                <a:moveTo>
                  <a:pt x="510" y="2547"/>
                </a:moveTo>
                <a:lnTo>
                  <a:pt x="546" y="2562"/>
                </a:lnTo>
                <a:lnTo>
                  <a:pt x="583" y="2576"/>
                </a:lnTo>
                <a:lnTo>
                  <a:pt x="602" y="2582"/>
                </a:lnTo>
                <a:lnTo>
                  <a:pt x="622" y="2588"/>
                </a:lnTo>
                <a:lnTo>
                  <a:pt x="641" y="2593"/>
                </a:lnTo>
                <a:lnTo>
                  <a:pt x="660" y="2597"/>
                </a:lnTo>
                <a:lnTo>
                  <a:pt x="680" y="2601"/>
                </a:lnTo>
                <a:lnTo>
                  <a:pt x="700" y="2605"/>
                </a:lnTo>
                <a:lnTo>
                  <a:pt x="720" y="2608"/>
                </a:lnTo>
                <a:lnTo>
                  <a:pt x="741" y="2611"/>
                </a:lnTo>
                <a:lnTo>
                  <a:pt x="762" y="2613"/>
                </a:lnTo>
                <a:lnTo>
                  <a:pt x="783" y="2614"/>
                </a:lnTo>
                <a:lnTo>
                  <a:pt x="803" y="2615"/>
                </a:lnTo>
                <a:lnTo>
                  <a:pt x="824" y="2615"/>
                </a:lnTo>
                <a:lnTo>
                  <a:pt x="863" y="2614"/>
                </a:lnTo>
                <a:lnTo>
                  <a:pt x="901" y="2611"/>
                </a:lnTo>
                <a:lnTo>
                  <a:pt x="939" y="2607"/>
                </a:lnTo>
                <a:lnTo>
                  <a:pt x="976" y="2600"/>
                </a:lnTo>
                <a:lnTo>
                  <a:pt x="1012" y="2592"/>
                </a:lnTo>
                <a:lnTo>
                  <a:pt x="1048" y="2582"/>
                </a:lnTo>
                <a:lnTo>
                  <a:pt x="1083" y="2570"/>
                </a:lnTo>
                <a:lnTo>
                  <a:pt x="1117" y="2556"/>
                </a:lnTo>
                <a:lnTo>
                  <a:pt x="1151" y="2542"/>
                </a:lnTo>
                <a:lnTo>
                  <a:pt x="1183" y="2524"/>
                </a:lnTo>
                <a:lnTo>
                  <a:pt x="1215" y="2506"/>
                </a:lnTo>
                <a:lnTo>
                  <a:pt x="1245" y="2487"/>
                </a:lnTo>
                <a:lnTo>
                  <a:pt x="1276" y="2466"/>
                </a:lnTo>
                <a:lnTo>
                  <a:pt x="1304" y="2444"/>
                </a:lnTo>
                <a:lnTo>
                  <a:pt x="1331" y="2420"/>
                </a:lnTo>
                <a:lnTo>
                  <a:pt x="1358" y="2396"/>
                </a:lnTo>
                <a:lnTo>
                  <a:pt x="1383" y="2370"/>
                </a:lnTo>
                <a:lnTo>
                  <a:pt x="1406" y="2343"/>
                </a:lnTo>
                <a:lnTo>
                  <a:pt x="1429" y="2314"/>
                </a:lnTo>
                <a:lnTo>
                  <a:pt x="1450" y="2285"/>
                </a:lnTo>
                <a:lnTo>
                  <a:pt x="1469" y="2255"/>
                </a:lnTo>
                <a:lnTo>
                  <a:pt x="1487" y="2224"/>
                </a:lnTo>
                <a:lnTo>
                  <a:pt x="1504" y="2192"/>
                </a:lnTo>
                <a:lnTo>
                  <a:pt x="1519" y="2159"/>
                </a:lnTo>
                <a:lnTo>
                  <a:pt x="1533" y="2124"/>
                </a:lnTo>
                <a:lnTo>
                  <a:pt x="1545" y="2089"/>
                </a:lnTo>
                <a:lnTo>
                  <a:pt x="1555" y="2054"/>
                </a:lnTo>
                <a:lnTo>
                  <a:pt x="1563" y="2018"/>
                </a:lnTo>
                <a:lnTo>
                  <a:pt x="1570" y="1981"/>
                </a:lnTo>
                <a:lnTo>
                  <a:pt x="1575" y="1944"/>
                </a:lnTo>
                <a:lnTo>
                  <a:pt x="1578" y="1906"/>
                </a:lnTo>
                <a:lnTo>
                  <a:pt x="1579" y="1868"/>
                </a:lnTo>
                <a:lnTo>
                  <a:pt x="1578" y="1829"/>
                </a:lnTo>
                <a:lnTo>
                  <a:pt x="1575" y="1791"/>
                </a:lnTo>
                <a:lnTo>
                  <a:pt x="1570" y="1753"/>
                </a:lnTo>
                <a:lnTo>
                  <a:pt x="1563" y="1717"/>
                </a:lnTo>
                <a:lnTo>
                  <a:pt x="1555" y="1680"/>
                </a:lnTo>
                <a:lnTo>
                  <a:pt x="1545" y="1645"/>
                </a:lnTo>
                <a:lnTo>
                  <a:pt x="1533" y="1610"/>
                </a:lnTo>
                <a:lnTo>
                  <a:pt x="1519" y="1577"/>
                </a:lnTo>
                <a:lnTo>
                  <a:pt x="1504" y="1544"/>
                </a:lnTo>
                <a:lnTo>
                  <a:pt x="1487" y="1511"/>
                </a:lnTo>
                <a:lnTo>
                  <a:pt x="1469" y="1480"/>
                </a:lnTo>
                <a:lnTo>
                  <a:pt x="1450" y="1450"/>
                </a:lnTo>
                <a:lnTo>
                  <a:pt x="1429" y="1421"/>
                </a:lnTo>
                <a:lnTo>
                  <a:pt x="1406" y="1393"/>
                </a:lnTo>
                <a:lnTo>
                  <a:pt x="1383" y="1366"/>
                </a:lnTo>
                <a:lnTo>
                  <a:pt x="1358" y="1339"/>
                </a:lnTo>
                <a:lnTo>
                  <a:pt x="1331" y="1314"/>
                </a:lnTo>
                <a:lnTo>
                  <a:pt x="1304" y="1290"/>
                </a:lnTo>
                <a:lnTo>
                  <a:pt x="1276" y="1268"/>
                </a:lnTo>
                <a:lnTo>
                  <a:pt x="1245" y="1248"/>
                </a:lnTo>
                <a:lnTo>
                  <a:pt x="1215" y="1228"/>
                </a:lnTo>
                <a:lnTo>
                  <a:pt x="1183" y="1210"/>
                </a:lnTo>
                <a:lnTo>
                  <a:pt x="1151" y="1194"/>
                </a:lnTo>
                <a:lnTo>
                  <a:pt x="1117" y="1179"/>
                </a:lnTo>
                <a:lnTo>
                  <a:pt x="1083" y="1165"/>
                </a:lnTo>
                <a:lnTo>
                  <a:pt x="1048" y="1154"/>
                </a:lnTo>
                <a:lnTo>
                  <a:pt x="1012" y="1144"/>
                </a:lnTo>
                <a:lnTo>
                  <a:pt x="976" y="1135"/>
                </a:lnTo>
                <a:lnTo>
                  <a:pt x="939" y="1129"/>
                </a:lnTo>
                <a:lnTo>
                  <a:pt x="901" y="1124"/>
                </a:lnTo>
                <a:lnTo>
                  <a:pt x="863" y="1121"/>
                </a:lnTo>
                <a:lnTo>
                  <a:pt x="824" y="1120"/>
                </a:lnTo>
                <a:lnTo>
                  <a:pt x="797" y="1121"/>
                </a:lnTo>
                <a:lnTo>
                  <a:pt x="770" y="1122"/>
                </a:lnTo>
                <a:lnTo>
                  <a:pt x="742" y="1124"/>
                </a:lnTo>
                <a:lnTo>
                  <a:pt x="715" y="1128"/>
                </a:lnTo>
                <a:lnTo>
                  <a:pt x="689" y="1132"/>
                </a:lnTo>
                <a:lnTo>
                  <a:pt x="663" y="1137"/>
                </a:lnTo>
                <a:lnTo>
                  <a:pt x="637" y="1143"/>
                </a:lnTo>
                <a:lnTo>
                  <a:pt x="612" y="1150"/>
                </a:lnTo>
                <a:lnTo>
                  <a:pt x="587" y="1158"/>
                </a:lnTo>
                <a:lnTo>
                  <a:pt x="562" y="1167"/>
                </a:lnTo>
                <a:lnTo>
                  <a:pt x="538" y="1176"/>
                </a:lnTo>
                <a:lnTo>
                  <a:pt x="514" y="1186"/>
                </a:lnTo>
                <a:lnTo>
                  <a:pt x="491" y="1197"/>
                </a:lnTo>
                <a:lnTo>
                  <a:pt x="468" y="1209"/>
                </a:lnTo>
                <a:lnTo>
                  <a:pt x="446" y="1222"/>
                </a:lnTo>
                <a:lnTo>
                  <a:pt x="424" y="1235"/>
                </a:lnTo>
                <a:lnTo>
                  <a:pt x="440" y="1216"/>
                </a:lnTo>
                <a:lnTo>
                  <a:pt x="457" y="1198"/>
                </a:lnTo>
                <a:lnTo>
                  <a:pt x="475" y="1180"/>
                </a:lnTo>
                <a:lnTo>
                  <a:pt x="493" y="1163"/>
                </a:lnTo>
                <a:lnTo>
                  <a:pt x="511" y="1146"/>
                </a:lnTo>
                <a:lnTo>
                  <a:pt x="530" y="1130"/>
                </a:lnTo>
                <a:lnTo>
                  <a:pt x="549" y="1114"/>
                </a:lnTo>
                <a:lnTo>
                  <a:pt x="569" y="1098"/>
                </a:lnTo>
                <a:lnTo>
                  <a:pt x="589" y="1084"/>
                </a:lnTo>
                <a:lnTo>
                  <a:pt x="610" y="1069"/>
                </a:lnTo>
                <a:lnTo>
                  <a:pt x="631" y="1055"/>
                </a:lnTo>
                <a:lnTo>
                  <a:pt x="652" y="1042"/>
                </a:lnTo>
                <a:lnTo>
                  <a:pt x="674" y="1029"/>
                </a:lnTo>
                <a:lnTo>
                  <a:pt x="696" y="1017"/>
                </a:lnTo>
                <a:lnTo>
                  <a:pt x="718" y="1006"/>
                </a:lnTo>
                <a:lnTo>
                  <a:pt x="741" y="995"/>
                </a:lnTo>
                <a:lnTo>
                  <a:pt x="765" y="984"/>
                </a:lnTo>
                <a:lnTo>
                  <a:pt x="789" y="973"/>
                </a:lnTo>
                <a:lnTo>
                  <a:pt x="812" y="964"/>
                </a:lnTo>
                <a:lnTo>
                  <a:pt x="836" y="956"/>
                </a:lnTo>
                <a:lnTo>
                  <a:pt x="861" y="948"/>
                </a:lnTo>
                <a:lnTo>
                  <a:pt x="885" y="940"/>
                </a:lnTo>
                <a:lnTo>
                  <a:pt x="910" y="934"/>
                </a:lnTo>
                <a:lnTo>
                  <a:pt x="935" y="928"/>
                </a:lnTo>
                <a:lnTo>
                  <a:pt x="961" y="922"/>
                </a:lnTo>
                <a:lnTo>
                  <a:pt x="986" y="918"/>
                </a:lnTo>
                <a:lnTo>
                  <a:pt x="1012" y="914"/>
                </a:lnTo>
                <a:lnTo>
                  <a:pt x="1038" y="910"/>
                </a:lnTo>
                <a:lnTo>
                  <a:pt x="1065" y="908"/>
                </a:lnTo>
                <a:lnTo>
                  <a:pt x="1091" y="906"/>
                </a:lnTo>
                <a:lnTo>
                  <a:pt x="1118" y="905"/>
                </a:lnTo>
                <a:lnTo>
                  <a:pt x="1145" y="904"/>
                </a:lnTo>
                <a:lnTo>
                  <a:pt x="1194" y="906"/>
                </a:lnTo>
                <a:lnTo>
                  <a:pt x="1242" y="909"/>
                </a:lnTo>
                <a:lnTo>
                  <a:pt x="1290" y="915"/>
                </a:lnTo>
                <a:lnTo>
                  <a:pt x="1337" y="924"/>
                </a:lnTo>
                <a:lnTo>
                  <a:pt x="1383" y="934"/>
                </a:lnTo>
                <a:lnTo>
                  <a:pt x="1428" y="947"/>
                </a:lnTo>
                <a:lnTo>
                  <a:pt x="1472" y="962"/>
                </a:lnTo>
                <a:lnTo>
                  <a:pt x="1515" y="979"/>
                </a:lnTo>
                <a:lnTo>
                  <a:pt x="1557" y="998"/>
                </a:lnTo>
                <a:lnTo>
                  <a:pt x="1598" y="1019"/>
                </a:lnTo>
                <a:lnTo>
                  <a:pt x="1638" y="1042"/>
                </a:lnTo>
                <a:lnTo>
                  <a:pt x="1676" y="1066"/>
                </a:lnTo>
                <a:lnTo>
                  <a:pt x="1714" y="1092"/>
                </a:lnTo>
                <a:lnTo>
                  <a:pt x="1750" y="1120"/>
                </a:lnTo>
                <a:lnTo>
                  <a:pt x="1785" y="1150"/>
                </a:lnTo>
                <a:lnTo>
                  <a:pt x="1818" y="1181"/>
                </a:lnTo>
                <a:lnTo>
                  <a:pt x="1849" y="1214"/>
                </a:lnTo>
                <a:lnTo>
                  <a:pt x="1879" y="1248"/>
                </a:lnTo>
                <a:lnTo>
                  <a:pt x="1907" y="1283"/>
                </a:lnTo>
                <a:lnTo>
                  <a:pt x="1934" y="1320"/>
                </a:lnTo>
                <a:lnTo>
                  <a:pt x="1959" y="1358"/>
                </a:lnTo>
                <a:lnTo>
                  <a:pt x="1982" y="1399"/>
                </a:lnTo>
                <a:lnTo>
                  <a:pt x="2003" y="1439"/>
                </a:lnTo>
                <a:lnTo>
                  <a:pt x="2022" y="1481"/>
                </a:lnTo>
                <a:lnTo>
                  <a:pt x="2039" y="1523"/>
                </a:lnTo>
                <a:lnTo>
                  <a:pt x="2054" y="1567"/>
                </a:lnTo>
                <a:lnTo>
                  <a:pt x="2066" y="1612"/>
                </a:lnTo>
                <a:lnTo>
                  <a:pt x="2077" y="1657"/>
                </a:lnTo>
                <a:lnTo>
                  <a:pt x="2085" y="1703"/>
                </a:lnTo>
                <a:lnTo>
                  <a:pt x="2091" y="1750"/>
                </a:lnTo>
                <a:lnTo>
                  <a:pt x="2095" y="1799"/>
                </a:lnTo>
                <a:lnTo>
                  <a:pt x="2096" y="1847"/>
                </a:lnTo>
                <a:lnTo>
                  <a:pt x="2095" y="1896"/>
                </a:lnTo>
                <a:lnTo>
                  <a:pt x="2091" y="1943"/>
                </a:lnTo>
                <a:lnTo>
                  <a:pt x="2085" y="1990"/>
                </a:lnTo>
                <a:lnTo>
                  <a:pt x="2077" y="2036"/>
                </a:lnTo>
                <a:lnTo>
                  <a:pt x="2066" y="2082"/>
                </a:lnTo>
                <a:lnTo>
                  <a:pt x="2054" y="2126"/>
                </a:lnTo>
                <a:lnTo>
                  <a:pt x="2039" y="2171"/>
                </a:lnTo>
                <a:lnTo>
                  <a:pt x="2022" y="2214"/>
                </a:lnTo>
                <a:lnTo>
                  <a:pt x="2003" y="2255"/>
                </a:lnTo>
                <a:lnTo>
                  <a:pt x="1982" y="2296"/>
                </a:lnTo>
                <a:lnTo>
                  <a:pt x="1959" y="2335"/>
                </a:lnTo>
                <a:lnTo>
                  <a:pt x="1934" y="2373"/>
                </a:lnTo>
                <a:lnTo>
                  <a:pt x="1907" y="2410"/>
                </a:lnTo>
                <a:lnTo>
                  <a:pt x="1879" y="2446"/>
                </a:lnTo>
                <a:lnTo>
                  <a:pt x="1849" y="2480"/>
                </a:lnTo>
                <a:lnTo>
                  <a:pt x="1818" y="2512"/>
                </a:lnTo>
                <a:lnTo>
                  <a:pt x="1785" y="2545"/>
                </a:lnTo>
                <a:lnTo>
                  <a:pt x="1750" y="2574"/>
                </a:lnTo>
                <a:lnTo>
                  <a:pt x="1714" y="2602"/>
                </a:lnTo>
                <a:lnTo>
                  <a:pt x="1676" y="2628"/>
                </a:lnTo>
                <a:lnTo>
                  <a:pt x="1638" y="2653"/>
                </a:lnTo>
                <a:lnTo>
                  <a:pt x="1598" y="2675"/>
                </a:lnTo>
                <a:lnTo>
                  <a:pt x="1557" y="2696"/>
                </a:lnTo>
                <a:lnTo>
                  <a:pt x="1515" y="2715"/>
                </a:lnTo>
                <a:lnTo>
                  <a:pt x="1472" y="2732"/>
                </a:lnTo>
                <a:lnTo>
                  <a:pt x="1428" y="2747"/>
                </a:lnTo>
                <a:lnTo>
                  <a:pt x="1383" y="2759"/>
                </a:lnTo>
                <a:lnTo>
                  <a:pt x="1337" y="2770"/>
                </a:lnTo>
                <a:lnTo>
                  <a:pt x="1290" y="2778"/>
                </a:lnTo>
                <a:lnTo>
                  <a:pt x="1242" y="2784"/>
                </a:lnTo>
                <a:lnTo>
                  <a:pt x="1194" y="2788"/>
                </a:lnTo>
                <a:lnTo>
                  <a:pt x="1145" y="2789"/>
                </a:lnTo>
                <a:lnTo>
                  <a:pt x="1122" y="2789"/>
                </a:lnTo>
                <a:lnTo>
                  <a:pt x="1100" y="2788"/>
                </a:lnTo>
                <a:lnTo>
                  <a:pt x="1077" y="2787"/>
                </a:lnTo>
                <a:lnTo>
                  <a:pt x="1055" y="2785"/>
                </a:lnTo>
                <a:lnTo>
                  <a:pt x="1032" y="2782"/>
                </a:lnTo>
                <a:lnTo>
                  <a:pt x="1010" y="2780"/>
                </a:lnTo>
                <a:lnTo>
                  <a:pt x="988" y="2776"/>
                </a:lnTo>
                <a:lnTo>
                  <a:pt x="967" y="2772"/>
                </a:lnTo>
                <a:lnTo>
                  <a:pt x="945" y="2768"/>
                </a:lnTo>
                <a:lnTo>
                  <a:pt x="924" y="2763"/>
                </a:lnTo>
                <a:lnTo>
                  <a:pt x="903" y="2758"/>
                </a:lnTo>
                <a:lnTo>
                  <a:pt x="882" y="2752"/>
                </a:lnTo>
                <a:lnTo>
                  <a:pt x="840" y="2739"/>
                </a:lnTo>
                <a:lnTo>
                  <a:pt x="800" y="2724"/>
                </a:lnTo>
                <a:lnTo>
                  <a:pt x="760" y="2708"/>
                </a:lnTo>
                <a:lnTo>
                  <a:pt x="720" y="2689"/>
                </a:lnTo>
                <a:lnTo>
                  <a:pt x="682" y="2669"/>
                </a:lnTo>
                <a:lnTo>
                  <a:pt x="646" y="2648"/>
                </a:lnTo>
                <a:lnTo>
                  <a:pt x="610" y="2625"/>
                </a:lnTo>
                <a:lnTo>
                  <a:pt x="575" y="2600"/>
                </a:lnTo>
                <a:lnTo>
                  <a:pt x="542" y="2574"/>
                </a:lnTo>
                <a:lnTo>
                  <a:pt x="510" y="2547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pic>
        <p:nvPicPr>
          <p:cNvPr id="2097" name="Imagem 2096">
            <a:extLst>
              <a:ext uri="{FF2B5EF4-FFF2-40B4-BE49-F238E27FC236}">
                <a16:creationId xmlns:a16="http://schemas.microsoft.com/office/drawing/2014/main" id="{2F4E8BEE-5C2F-3A2D-E6E3-D5EE000C118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359" y="6137168"/>
            <a:ext cx="556984" cy="564023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C92B3867-5667-FBE2-4DDE-4358DBA4C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547" y="6209280"/>
            <a:ext cx="7128792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PT" sz="2000" b="1" dirty="0">
                <a:solidFill>
                  <a:schemeClr val="bg1"/>
                </a:solidFill>
                <a:latin typeface="Arial Narrow" pitchFamily="34" charset="0"/>
              </a:rPr>
              <a:t>SMILO ANNUAL CONFERENCE 2022</a:t>
            </a:r>
            <a:br>
              <a:rPr lang="pt-PT" sz="2000" b="1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pt-PT" sz="1050" dirty="0" err="1">
                <a:solidFill>
                  <a:schemeClr val="bg1"/>
                </a:solidFill>
                <a:latin typeface="Arial Narrow" pitchFamily="34" charset="0"/>
              </a:rPr>
              <a:t>Tuesday</a:t>
            </a:r>
            <a:r>
              <a:rPr lang="pt-PT" sz="1050" dirty="0">
                <a:solidFill>
                  <a:schemeClr val="bg1"/>
                </a:solidFill>
                <a:latin typeface="Arial Narrow" pitchFamily="34" charset="0"/>
              </a:rPr>
              <a:t>, 27 </a:t>
            </a:r>
            <a:r>
              <a:rPr lang="pt-PT" sz="1050" dirty="0" err="1">
                <a:solidFill>
                  <a:schemeClr val="bg1"/>
                </a:solidFill>
                <a:latin typeface="Arial Narrow" pitchFamily="34" charset="0"/>
              </a:rPr>
              <a:t>september</a:t>
            </a:r>
            <a:r>
              <a:rPr lang="pt-PT" sz="1050" dirty="0">
                <a:solidFill>
                  <a:schemeClr val="bg1"/>
                </a:solidFill>
                <a:latin typeface="Arial Narrow" pitchFamily="34" charset="0"/>
              </a:rPr>
              <a:t> 2022</a:t>
            </a:r>
            <a:endParaRPr lang="pt-PT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rra, exterior, céu, água&#10;&#10;Descrição gerada automaticamente">
            <a:extLst>
              <a:ext uri="{FF2B5EF4-FFF2-40B4-BE49-F238E27FC236}">
                <a16:creationId xmlns:a16="http://schemas.microsoft.com/office/drawing/2014/main" id="{912BA2FE-2D1C-DE24-F8A2-EADA528CB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8"/>
          <a:stretch/>
        </p:blipFill>
        <p:spPr>
          <a:xfrm>
            <a:off x="-625" y="835035"/>
            <a:ext cx="4118252" cy="537478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5CCCC7-A05F-731D-65DB-7648C683359E}"/>
              </a:ext>
            </a:extLst>
          </p:cNvPr>
          <p:cNvSpPr/>
          <p:nvPr/>
        </p:nvSpPr>
        <p:spPr>
          <a:xfrm>
            <a:off x="0" y="0"/>
            <a:ext cx="3981450" cy="119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80DF5A9-8425-094E-C600-18FC121C04F8}"/>
              </a:ext>
            </a:extLst>
          </p:cNvPr>
          <p:cNvSpPr/>
          <p:nvPr/>
        </p:nvSpPr>
        <p:spPr>
          <a:xfrm>
            <a:off x="0" y="1153812"/>
            <a:ext cx="2293144" cy="45719"/>
          </a:xfrm>
          <a:prstGeom prst="rect">
            <a:avLst/>
          </a:prstGeom>
          <a:solidFill>
            <a:srgbClr val="0D87C5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6B41A6-16B0-46CD-B23C-065AE0495CF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36888"/>
            <a:ext cx="1922409" cy="9299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1B4EDB9-FF31-5A49-917B-F11E29E1929C}"/>
              </a:ext>
            </a:extLst>
          </p:cNvPr>
          <p:cNvSpPr/>
          <p:nvPr/>
        </p:nvSpPr>
        <p:spPr>
          <a:xfrm>
            <a:off x="-4456" y="6200775"/>
            <a:ext cx="2727336" cy="66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548749B-1398-4EB8-FF88-8CF19C82A904}"/>
              </a:ext>
            </a:extLst>
          </p:cNvPr>
          <p:cNvSpPr/>
          <p:nvPr/>
        </p:nvSpPr>
        <p:spPr>
          <a:xfrm>
            <a:off x="-4456" y="6171549"/>
            <a:ext cx="2531659" cy="45719"/>
          </a:xfrm>
          <a:prstGeom prst="rect">
            <a:avLst/>
          </a:prstGeom>
          <a:solidFill>
            <a:srgbClr val="1091CD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Imagem 20" descr="Uma imagem com texto, ClipArt&#10;&#10;Descrição gerada automaticamente">
            <a:extLst>
              <a:ext uri="{FF2B5EF4-FFF2-40B4-BE49-F238E27FC236}">
                <a16:creationId xmlns:a16="http://schemas.microsoft.com/office/drawing/2014/main" id="{1CF2AE29-7FE6-9F59-AAA3-A885381F9A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1" y="6303929"/>
            <a:ext cx="487283" cy="4943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7584" y="-1821659"/>
            <a:ext cx="6862758" cy="10506076"/>
          </a:xfrm>
          <a:prstGeom prst="rect">
            <a:avLst/>
          </a:prstGeom>
          <a:ln>
            <a:noFill/>
          </a:ln>
        </p:spPr>
      </p:pic>
      <p:sp>
        <p:nvSpPr>
          <p:cNvPr id="8" name="Google Shape;192;p4"/>
          <p:cNvSpPr txBox="1"/>
          <p:nvPr/>
        </p:nvSpPr>
        <p:spPr>
          <a:xfrm>
            <a:off x="3627120" y="1570484"/>
            <a:ext cx="8464088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b="1" i="0" u="none" strike="noStrike" cap="none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Founded in the scope of Culatra2030 Initiative</a:t>
            </a:r>
          </a:p>
          <a:p>
            <a:pPr marL="0"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Empower the community to continue Culatra2030 work</a:t>
            </a:r>
          </a:p>
          <a:p>
            <a:pPr marL="0" lvl="1">
              <a:lnSpc>
                <a:spcPct val="150000"/>
              </a:lnSpc>
            </a:pPr>
            <a:endParaRPr lang="en-GB" sz="24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Cover all the socioeconomic activities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A508C0F-2725-0648-2BFD-F82BAE4EBE8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1" y="6262369"/>
            <a:ext cx="353656" cy="52238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8DFF48A-6FA4-ECC1-BD64-EC8CE58F8B5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5" y="6268951"/>
            <a:ext cx="543238" cy="54323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8317CC1-D4DE-D4AB-C2BC-550C5E13E4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" y="6308522"/>
            <a:ext cx="498861" cy="4889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4229B6-B8E2-FA94-15CF-B84B8CD5A55F}"/>
              </a:ext>
            </a:extLst>
          </p:cNvPr>
          <p:cNvSpPr txBox="1"/>
          <p:nvPr/>
        </p:nvSpPr>
        <p:spPr>
          <a:xfrm>
            <a:off x="-1" y="5970025"/>
            <a:ext cx="2416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Fábio Buchinho Facebook</a:t>
            </a:r>
          </a:p>
        </p:txBody>
      </p:sp>
      <p:pic>
        <p:nvPicPr>
          <p:cNvPr id="11" name="Imagem 10" descr="Uma imagem com texto, relógio&#10;&#10;Descrição gerada automaticamente">
            <a:extLst>
              <a:ext uri="{FF2B5EF4-FFF2-40B4-BE49-F238E27FC236}">
                <a16:creationId xmlns:a16="http://schemas.microsoft.com/office/drawing/2014/main" id="{8F4CAEE3-2A32-3906-0C5C-82B0E6FE552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8" y="6336337"/>
            <a:ext cx="353997" cy="47785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B44D380-57EC-1DC3-00D1-7FAFB6A98AAC}"/>
              </a:ext>
            </a:extLst>
          </p:cNvPr>
          <p:cNvSpPr txBox="1"/>
          <p:nvPr/>
        </p:nvSpPr>
        <p:spPr bwMode="auto">
          <a:xfrm>
            <a:off x="3023524" y="309675"/>
            <a:ext cx="8544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Culatra</a:t>
            </a:r>
            <a: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Coop</a:t>
            </a:r>
            <a:r>
              <a:rPr lang="en-GB"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Cooperative for the Sustainable Development of </a:t>
            </a:r>
            <a:r>
              <a:rPr lang="en-GB" sz="2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Culatra</a:t>
            </a:r>
            <a:endParaRPr lang="en-GB" sz="3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D6FB967-AC04-26EB-7913-D411594BF90B}"/>
              </a:ext>
            </a:extLst>
          </p:cNvPr>
          <p:cNvSpPr/>
          <p:nvPr/>
        </p:nvSpPr>
        <p:spPr>
          <a:xfrm>
            <a:off x="3510746" y="4746397"/>
            <a:ext cx="8135219" cy="1569620"/>
          </a:xfrm>
          <a:prstGeom prst="roundRect">
            <a:avLst/>
          </a:prstGeom>
          <a:blipFill dpi="0" rotWithShape="1"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4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E6C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6DE696-2E82-EA97-E3BD-CDB7C768A445}"/>
              </a:ext>
            </a:extLst>
          </p:cNvPr>
          <p:cNvSpPr txBox="1"/>
          <p:nvPr/>
        </p:nvSpPr>
        <p:spPr bwMode="auto">
          <a:xfrm>
            <a:off x="3308176" y="4863709"/>
            <a:ext cx="85442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To Preserve </a:t>
            </a:r>
            <a:r>
              <a:rPr lang="en-US" sz="4000" b="1" dirty="0" err="1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Culatra’s</a:t>
            </a:r>
            <a:r>
              <a:rPr lang="en-US" sz="4000" b="1" dirty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 Identity as a</a:t>
            </a:r>
            <a:br>
              <a:rPr lang="en-US" sz="4000" b="1" dirty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</a:br>
            <a:r>
              <a:rPr lang="en-US" sz="4000" b="1" dirty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Consolidated Fishing Settlement</a:t>
            </a:r>
          </a:p>
        </p:txBody>
      </p:sp>
      <p:sp>
        <p:nvSpPr>
          <p:cNvPr id="20" name="CaixaDeTexto 5">
            <a:extLst>
              <a:ext uri="{FF2B5EF4-FFF2-40B4-BE49-F238E27FC236}">
                <a16:creationId xmlns:a16="http://schemas.microsoft.com/office/drawing/2014/main" id="{FD6DE696-2E82-EA97-E3BD-CDB7C768A445}"/>
              </a:ext>
            </a:extLst>
          </p:cNvPr>
          <p:cNvSpPr txBox="1"/>
          <p:nvPr/>
        </p:nvSpPr>
        <p:spPr bwMode="auto">
          <a:xfrm>
            <a:off x="10952790" y="228729"/>
            <a:ext cx="899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1</a:t>
            </a:r>
            <a:endParaRPr lang="en-US" sz="4000" b="1" dirty="0">
              <a:solidFill>
                <a:schemeClr val="bg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2385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exterior, céu, água, natureza&#10;&#10;Descrição gerada automaticamente">
            <a:extLst>
              <a:ext uri="{FF2B5EF4-FFF2-40B4-BE49-F238E27FC236}">
                <a16:creationId xmlns:a16="http://schemas.microsoft.com/office/drawing/2014/main" id="{5FC38290-C824-7F64-6414-4489FE858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2"/>
          <a:stretch/>
        </p:blipFill>
        <p:spPr>
          <a:xfrm>
            <a:off x="-4456" y="919556"/>
            <a:ext cx="5690849" cy="540677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5CCCC7-A05F-731D-65DB-7648C683359E}"/>
              </a:ext>
            </a:extLst>
          </p:cNvPr>
          <p:cNvSpPr/>
          <p:nvPr/>
        </p:nvSpPr>
        <p:spPr>
          <a:xfrm>
            <a:off x="0" y="0"/>
            <a:ext cx="3981450" cy="119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80DF5A9-8425-094E-C600-18FC121C04F8}"/>
              </a:ext>
            </a:extLst>
          </p:cNvPr>
          <p:cNvSpPr/>
          <p:nvPr/>
        </p:nvSpPr>
        <p:spPr>
          <a:xfrm>
            <a:off x="0" y="1153812"/>
            <a:ext cx="2293144" cy="45719"/>
          </a:xfrm>
          <a:prstGeom prst="rect">
            <a:avLst/>
          </a:prstGeom>
          <a:solidFill>
            <a:srgbClr val="0D87C5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6B41A6-16B0-46CD-B23C-065AE0495C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36888"/>
            <a:ext cx="1922409" cy="9299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1B4EDB9-FF31-5A49-917B-F11E29E1929C}"/>
              </a:ext>
            </a:extLst>
          </p:cNvPr>
          <p:cNvSpPr/>
          <p:nvPr/>
        </p:nvSpPr>
        <p:spPr>
          <a:xfrm>
            <a:off x="0" y="6200775"/>
            <a:ext cx="2722880" cy="66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548749B-1398-4EB8-FF88-8CF19C82A904}"/>
              </a:ext>
            </a:extLst>
          </p:cNvPr>
          <p:cNvSpPr/>
          <p:nvPr/>
        </p:nvSpPr>
        <p:spPr>
          <a:xfrm>
            <a:off x="-4456" y="6171549"/>
            <a:ext cx="2531659" cy="45719"/>
          </a:xfrm>
          <a:prstGeom prst="rect">
            <a:avLst/>
          </a:prstGeom>
          <a:solidFill>
            <a:srgbClr val="1091CD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Imagem 20" descr="Uma imagem com texto, ClipArt&#10;&#10;Descrição gerada automaticamente">
            <a:extLst>
              <a:ext uri="{FF2B5EF4-FFF2-40B4-BE49-F238E27FC236}">
                <a16:creationId xmlns:a16="http://schemas.microsoft.com/office/drawing/2014/main" id="{1CF2AE29-7FE6-9F59-AAA3-A885381F9A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1" y="6303929"/>
            <a:ext cx="487283" cy="4943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2554" y="-1821659"/>
            <a:ext cx="6862758" cy="10506076"/>
          </a:xfrm>
          <a:prstGeom prst="rect">
            <a:avLst/>
          </a:prstGeom>
          <a:ln>
            <a:noFill/>
          </a:ln>
        </p:spPr>
      </p:pic>
      <p:sp>
        <p:nvSpPr>
          <p:cNvPr id="13" name="CaixaDeTexto 12"/>
          <p:cNvSpPr txBox="1"/>
          <p:nvPr/>
        </p:nvSpPr>
        <p:spPr bwMode="auto">
          <a:xfrm>
            <a:off x="3023524" y="309675"/>
            <a:ext cx="854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pt-PT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Team</a:t>
            </a:r>
            <a:endParaRPr lang="pt-PT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A508C0F-2725-0648-2BFD-F82BAE4EBE8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1" y="6262369"/>
            <a:ext cx="353656" cy="52238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8DFF48A-6FA4-ECC1-BD64-EC8CE58F8B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5" y="6268951"/>
            <a:ext cx="543238" cy="54323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8317CC1-D4DE-D4AB-C2BC-550C5E13E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" y="6308522"/>
            <a:ext cx="498861" cy="4889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4229B6-B8E2-FA94-15CF-B84B8CD5A55F}"/>
              </a:ext>
            </a:extLst>
          </p:cNvPr>
          <p:cNvSpPr txBox="1"/>
          <p:nvPr/>
        </p:nvSpPr>
        <p:spPr>
          <a:xfrm>
            <a:off x="-1" y="5970025"/>
            <a:ext cx="2416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Fábio Buchinho Facebook</a:t>
            </a:r>
          </a:p>
        </p:txBody>
      </p:sp>
      <p:pic>
        <p:nvPicPr>
          <p:cNvPr id="11" name="Imagem 10" descr="Uma imagem com texto, relógio&#10;&#10;Descrição gerada automaticamente">
            <a:extLst>
              <a:ext uri="{FF2B5EF4-FFF2-40B4-BE49-F238E27FC236}">
                <a16:creationId xmlns:a16="http://schemas.microsoft.com/office/drawing/2014/main" id="{8F4CAEE3-2A32-3906-0C5C-82B0E6FE552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8" y="6336337"/>
            <a:ext cx="353997" cy="477852"/>
          </a:xfrm>
          <a:prstGeom prst="rect">
            <a:avLst/>
          </a:prstGeom>
        </p:spPr>
      </p:pic>
      <p:pic>
        <p:nvPicPr>
          <p:cNvPr id="4" name="Imagem 3" descr="Uma imagem com pessoa, interior, grupo, pose&#10;&#10;Descrição gerada automaticamente">
            <a:extLst>
              <a:ext uri="{FF2B5EF4-FFF2-40B4-BE49-F238E27FC236}">
                <a16:creationId xmlns:a16="http://schemas.microsoft.com/office/drawing/2014/main" id="{07A147AE-14A5-2E88-56DC-C35CB2B033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34075" r="8778" b="9020"/>
          <a:stretch/>
        </p:blipFill>
        <p:spPr>
          <a:xfrm>
            <a:off x="4171587" y="1789660"/>
            <a:ext cx="7206070" cy="365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EC9C8AA-524F-1347-313A-151C139EAD53}"/>
              </a:ext>
            </a:extLst>
          </p:cNvPr>
          <p:cNvSpPr txBox="1"/>
          <p:nvPr/>
        </p:nvSpPr>
        <p:spPr bwMode="auto">
          <a:xfrm>
            <a:off x="6682776" y="5936646"/>
            <a:ext cx="54604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Supported by an Advisory Council</a:t>
            </a:r>
            <a:endParaRPr lang="en-GB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BF33BB8-D491-8635-9ED9-6EC1F1629D73}"/>
              </a:ext>
            </a:extLst>
          </p:cNvPr>
          <p:cNvSpPr txBox="1"/>
          <p:nvPr/>
        </p:nvSpPr>
        <p:spPr bwMode="auto">
          <a:xfrm>
            <a:off x="2604329" y="1177286"/>
            <a:ext cx="3440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100% </a:t>
            </a:r>
            <a:r>
              <a:rPr lang="en-GB" sz="2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Culatra</a:t>
            </a:r>
            <a:r>
              <a:rPr lang="en-GB" sz="2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People</a:t>
            </a:r>
            <a:endParaRPr lang="en-GB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F88DCEE-1ABB-A8FF-5F20-53AACB503857}"/>
              </a:ext>
            </a:extLst>
          </p:cNvPr>
          <p:cNvSpPr txBox="1"/>
          <p:nvPr/>
        </p:nvSpPr>
        <p:spPr bwMode="auto">
          <a:xfrm>
            <a:off x="6063909" y="1282098"/>
            <a:ext cx="6169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Divided by all Socioeconomic Activities</a:t>
            </a:r>
            <a:endParaRPr lang="en-GB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E5D310D-EA7A-844B-9B59-D269255D1C0E}"/>
              </a:ext>
            </a:extLst>
          </p:cNvPr>
          <p:cNvSpPr txBox="1"/>
          <p:nvPr/>
        </p:nvSpPr>
        <p:spPr bwMode="auto">
          <a:xfrm>
            <a:off x="2797214" y="5458749"/>
            <a:ext cx="4817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AMIC, ANSN &amp; CUC Founders</a:t>
            </a:r>
            <a:endParaRPr lang="en-GB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7B64B0B-7AC5-8EB4-F5D1-48CD2B6C7BD4}"/>
              </a:ext>
            </a:extLst>
          </p:cNvPr>
          <p:cNvSpPr txBox="1"/>
          <p:nvPr/>
        </p:nvSpPr>
        <p:spPr bwMode="auto">
          <a:xfrm>
            <a:off x="5535291" y="730122"/>
            <a:ext cx="1109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energy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AC4B45B-9FE9-033E-E811-BB294209FD37}"/>
              </a:ext>
            </a:extLst>
          </p:cNvPr>
          <p:cNvSpPr txBox="1"/>
          <p:nvPr/>
        </p:nvSpPr>
        <p:spPr bwMode="auto">
          <a:xfrm>
            <a:off x="9218530" y="805479"/>
            <a:ext cx="1109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fishing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1C92954-623F-D017-6B87-77025D6743C0}"/>
              </a:ext>
            </a:extLst>
          </p:cNvPr>
          <p:cNvSpPr txBox="1"/>
          <p:nvPr/>
        </p:nvSpPr>
        <p:spPr bwMode="auto">
          <a:xfrm>
            <a:off x="7120835" y="926541"/>
            <a:ext cx="1109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sports</a:t>
            </a: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3298988-6DDF-0E0C-6FF7-61768A82BF32}"/>
              </a:ext>
            </a:extLst>
          </p:cNvPr>
          <p:cNvSpPr txBox="1"/>
          <p:nvPr/>
        </p:nvSpPr>
        <p:spPr bwMode="auto">
          <a:xfrm>
            <a:off x="2838979" y="6053002"/>
            <a:ext cx="241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waste management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7E60B96-A682-64BF-A357-C5262B445CC7}"/>
              </a:ext>
            </a:extLst>
          </p:cNvPr>
          <p:cNvSpPr txBox="1"/>
          <p:nvPr/>
        </p:nvSpPr>
        <p:spPr bwMode="auto">
          <a:xfrm>
            <a:off x="10506076" y="499230"/>
            <a:ext cx="1507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minimarkets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4B9B817-1E1D-E207-204D-5E30E0C34A41}"/>
              </a:ext>
            </a:extLst>
          </p:cNvPr>
          <p:cNvSpPr txBox="1"/>
          <p:nvPr/>
        </p:nvSpPr>
        <p:spPr bwMode="auto">
          <a:xfrm>
            <a:off x="7926399" y="5568765"/>
            <a:ext cx="1763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bivalve farming</a:t>
            </a: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DC3A550-835B-FFB2-82A5-9A9F9028259B}"/>
              </a:ext>
            </a:extLst>
          </p:cNvPr>
          <p:cNvSpPr txBox="1"/>
          <p:nvPr/>
        </p:nvSpPr>
        <p:spPr bwMode="auto">
          <a:xfrm>
            <a:off x="8319715" y="360338"/>
            <a:ext cx="1109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health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0DCB1D7-E916-6B05-9DA4-66F39B4D596B}"/>
              </a:ext>
            </a:extLst>
          </p:cNvPr>
          <p:cNvSpPr txBox="1"/>
          <p:nvPr/>
        </p:nvSpPr>
        <p:spPr bwMode="auto">
          <a:xfrm>
            <a:off x="4959209" y="6345130"/>
            <a:ext cx="1843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communication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F4593F4-5AF8-710C-C8C4-C09F9D7935F1}"/>
              </a:ext>
            </a:extLst>
          </p:cNvPr>
          <p:cNvSpPr txBox="1"/>
          <p:nvPr/>
        </p:nvSpPr>
        <p:spPr bwMode="auto">
          <a:xfrm>
            <a:off x="10166405" y="5407815"/>
            <a:ext cx="1763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associativism</a:t>
            </a: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87CC8C0-010E-1595-7F5D-5EB9D0B32E86}"/>
              </a:ext>
            </a:extLst>
          </p:cNvPr>
          <p:cNvSpPr txBox="1"/>
          <p:nvPr/>
        </p:nvSpPr>
        <p:spPr bwMode="auto">
          <a:xfrm>
            <a:off x="6665331" y="385053"/>
            <a:ext cx="1109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eatery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CaixaDeTexto 5">
            <a:extLst>
              <a:ext uri="{FF2B5EF4-FFF2-40B4-BE49-F238E27FC236}">
                <a16:creationId xmlns:a16="http://schemas.microsoft.com/office/drawing/2014/main" id="{FD6DE696-2E82-EA97-E3BD-CDB7C768A445}"/>
              </a:ext>
            </a:extLst>
          </p:cNvPr>
          <p:cNvSpPr txBox="1"/>
          <p:nvPr/>
        </p:nvSpPr>
        <p:spPr bwMode="auto">
          <a:xfrm>
            <a:off x="10952790" y="228729"/>
            <a:ext cx="899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2</a:t>
            </a:r>
            <a:endParaRPr lang="en-US" sz="4000" b="1" dirty="0">
              <a:solidFill>
                <a:schemeClr val="bg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251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decorado, fechar&#10;&#10;Descrição gerada automaticamente">
            <a:extLst>
              <a:ext uri="{FF2B5EF4-FFF2-40B4-BE49-F238E27FC236}">
                <a16:creationId xmlns:a16="http://schemas.microsoft.com/office/drawing/2014/main" id="{8BD08392-B9D0-4B7C-502A-DED23EA66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57"/>
          <a:stretch/>
        </p:blipFill>
        <p:spPr>
          <a:xfrm>
            <a:off x="-4456" y="1041479"/>
            <a:ext cx="3940152" cy="516793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5CCCC7-A05F-731D-65DB-7648C683359E}"/>
              </a:ext>
            </a:extLst>
          </p:cNvPr>
          <p:cNvSpPr/>
          <p:nvPr/>
        </p:nvSpPr>
        <p:spPr>
          <a:xfrm>
            <a:off x="0" y="0"/>
            <a:ext cx="3981450" cy="119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80DF5A9-8425-094E-C600-18FC121C04F8}"/>
              </a:ext>
            </a:extLst>
          </p:cNvPr>
          <p:cNvSpPr/>
          <p:nvPr/>
        </p:nvSpPr>
        <p:spPr>
          <a:xfrm>
            <a:off x="0" y="1153812"/>
            <a:ext cx="2293144" cy="45719"/>
          </a:xfrm>
          <a:prstGeom prst="rect">
            <a:avLst/>
          </a:prstGeom>
          <a:solidFill>
            <a:srgbClr val="0D87C5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6B41A6-16B0-46CD-B23C-065AE0495CF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36888"/>
            <a:ext cx="1922409" cy="9299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1B4EDB9-FF31-5A49-917B-F11E29E1929C}"/>
              </a:ext>
            </a:extLst>
          </p:cNvPr>
          <p:cNvSpPr/>
          <p:nvPr/>
        </p:nvSpPr>
        <p:spPr>
          <a:xfrm>
            <a:off x="-4456" y="6200775"/>
            <a:ext cx="2727336" cy="66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548749B-1398-4EB8-FF88-8CF19C82A904}"/>
              </a:ext>
            </a:extLst>
          </p:cNvPr>
          <p:cNvSpPr/>
          <p:nvPr/>
        </p:nvSpPr>
        <p:spPr>
          <a:xfrm>
            <a:off x="-4456" y="6171549"/>
            <a:ext cx="2531659" cy="45719"/>
          </a:xfrm>
          <a:prstGeom prst="rect">
            <a:avLst/>
          </a:prstGeom>
          <a:solidFill>
            <a:srgbClr val="1091CD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Imagem 20" descr="Uma imagem com texto, ClipArt&#10;&#10;Descrição gerada automaticamente">
            <a:extLst>
              <a:ext uri="{FF2B5EF4-FFF2-40B4-BE49-F238E27FC236}">
                <a16:creationId xmlns:a16="http://schemas.microsoft.com/office/drawing/2014/main" id="{1CF2AE29-7FE6-9F59-AAA3-A885381F9A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1" y="6303929"/>
            <a:ext cx="487283" cy="4943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7584" y="-1821659"/>
            <a:ext cx="6862758" cy="10506076"/>
          </a:xfrm>
          <a:prstGeom prst="rect">
            <a:avLst/>
          </a:prstGeom>
          <a:ln>
            <a:noFill/>
          </a:ln>
        </p:spPr>
      </p:pic>
      <p:sp>
        <p:nvSpPr>
          <p:cNvPr id="13" name="CaixaDeTexto 12"/>
          <p:cNvSpPr txBox="1"/>
          <p:nvPr/>
        </p:nvSpPr>
        <p:spPr bwMode="auto">
          <a:xfrm>
            <a:off x="3023524" y="309675"/>
            <a:ext cx="854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Renewable Energy Community</a:t>
            </a:r>
            <a:endParaRPr lang="en-GB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A508C0F-2725-0648-2BFD-F82BAE4EBE8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1" y="6262369"/>
            <a:ext cx="353656" cy="52238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8DFF48A-6FA4-ECC1-BD64-EC8CE58F8B5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5" y="6268951"/>
            <a:ext cx="543238" cy="54323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8317CC1-D4DE-D4AB-C2BC-550C5E13E4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" y="6308522"/>
            <a:ext cx="498861" cy="4889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4229B6-B8E2-FA94-15CF-B84B8CD5A55F}"/>
              </a:ext>
            </a:extLst>
          </p:cNvPr>
          <p:cNvSpPr txBox="1"/>
          <p:nvPr/>
        </p:nvSpPr>
        <p:spPr>
          <a:xfrm>
            <a:off x="-1" y="5970025"/>
            <a:ext cx="2416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Fábio Buchinho Facebook</a:t>
            </a:r>
          </a:p>
        </p:txBody>
      </p:sp>
      <p:pic>
        <p:nvPicPr>
          <p:cNvPr id="11" name="Imagem 10" descr="Uma imagem com texto, relógio&#10;&#10;Descrição gerada automaticamente">
            <a:extLst>
              <a:ext uri="{FF2B5EF4-FFF2-40B4-BE49-F238E27FC236}">
                <a16:creationId xmlns:a16="http://schemas.microsoft.com/office/drawing/2014/main" id="{8F4CAEE3-2A32-3906-0C5C-82B0E6FE552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8" y="6336337"/>
            <a:ext cx="353997" cy="477852"/>
          </a:xfrm>
          <a:prstGeom prst="rect">
            <a:avLst/>
          </a:prstGeom>
        </p:spPr>
      </p:pic>
      <p:sp>
        <p:nvSpPr>
          <p:cNvPr id="3" name="Google Shape;192;p4">
            <a:extLst>
              <a:ext uri="{FF2B5EF4-FFF2-40B4-BE49-F238E27FC236}">
                <a16:creationId xmlns:a16="http://schemas.microsoft.com/office/drawing/2014/main" id="{BC3F0240-EB7D-B116-6F92-1243D04B8244}"/>
              </a:ext>
            </a:extLst>
          </p:cNvPr>
          <p:cNvSpPr txBox="1"/>
          <p:nvPr/>
        </p:nvSpPr>
        <p:spPr>
          <a:xfrm>
            <a:off x="3738880" y="1322978"/>
            <a:ext cx="8230408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Collective </a:t>
            </a:r>
            <a:r>
              <a:rPr lang="en-GB" sz="2800" i="0" u="none" strike="noStrike" cap="none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Autoconsumption</a:t>
            </a:r>
            <a:r>
              <a:rPr lang="en-GB" sz="2800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Management Entity</a:t>
            </a:r>
            <a:endParaRPr lang="en-GB" sz="2800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Manage all the PV generation units</a:t>
            </a: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Share the renewable energy with the community</a:t>
            </a:r>
          </a:p>
          <a:p>
            <a:pPr marL="3429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Pilot-project to test new energy sharing models</a:t>
            </a:r>
            <a:endParaRPr lang="en-GB" sz="2800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CC1B718-ECAB-BBA5-F0E9-68FC3C9A3C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7" y="4028452"/>
            <a:ext cx="7081610" cy="2595149"/>
          </a:xfrm>
          <a:prstGeom prst="rect">
            <a:avLst/>
          </a:prstGeom>
          <a:ln w="57150">
            <a:solidFill>
              <a:srgbClr val="E6C36F"/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C27E8B8-87C3-0A06-10A9-F009AC396298}"/>
              </a:ext>
            </a:extLst>
          </p:cNvPr>
          <p:cNvSpPr txBox="1"/>
          <p:nvPr/>
        </p:nvSpPr>
        <p:spPr>
          <a:xfrm>
            <a:off x="4703747" y="36747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highlight>
                  <a:srgbClr val="E6C36F"/>
                </a:highlight>
                <a:latin typeface="Cambria"/>
                <a:ea typeface="Cambria"/>
                <a:cs typeface="Cambria"/>
                <a:sym typeface="Cambria"/>
              </a:rPr>
              <a:t>Renewable Energy Community</a:t>
            </a:r>
          </a:p>
        </p:txBody>
      </p:sp>
      <p:sp>
        <p:nvSpPr>
          <p:cNvPr id="20" name="CaixaDeTexto 5">
            <a:extLst>
              <a:ext uri="{FF2B5EF4-FFF2-40B4-BE49-F238E27FC236}">
                <a16:creationId xmlns:a16="http://schemas.microsoft.com/office/drawing/2014/main" id="{FD6DE696-2E82-EA97-E3BD-CDB7C768A445}"/>
              </a:ext>
            </a:extLst>
          </p:cNvPr>
          <p:cNvSpPr txBox="1"/>
          <p:nvPr/>
        </p:nvSpPr>
        <p:spPr bwMode="auto">
          <a:xfrm>
            <a:off x="10952790" y="228729"/>
            <a:ext cx="899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3</a:t>
            </a:r>
            <a:endParaRPr lang="en-US" sz="4000" b="1" dirty="0">
              <a:solidFill>
                <a:schemeClr val="bg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728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céu, pessoa, exterior, homem&#10;&#10;Descrição gerada automaticamente">
            <a:extLst>
              <a:ext uri="{FF2B5EF4-FFF2-40B4-BE49-F238E27FC236}">
                <a16:creationId xmlns:a16="http://schemas.microsoft.com/office/drawing/2014/main" id="{5F250BD2-3D8C-8A29-E48F-14015F9674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/>
          <a:stretch/>
        </p:blipFill>
        <p:spPr>
          <a:xfrm>
            <a:off x="-625" y="1073324"/>
            <a:ext cx="3719250" cy="513441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5CCCC7-A05F-731D-65DB-7648C683359E}"/>
              </a:ext>
            </a:extLst>
          </p:cNvPr>
          <p:cNvSpPr/>
          <p:nvPr/>
        </p:nvSpPr>
        <p:spPr>
          <a:xfrm>
            <a:off x="0" y="0"/>
            <a:ext cx="3981450" cy="119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80DF5A9-8425-094E-C600-18FC121C04F8}"/>
              </a:ext>
            </a:extLst>
          </p:cNvPr>
          <p:cNvSpPr/>
          <p:nvPr/>
        </p:nvSpPr>
        <p:spPr>
          <a:xfrm>
            <a:off x="0" y="1153812"/>
            <a:ext cx="2293144" cy="45719"/>
          </a:xfrm>
          <a:prstGeom prst="rect">
            <a:avLst/>
          </a:prstGeom>
          <a:solidFill>
            <a:srgbClr val="0D87C5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6B41A6-16B0-46CD-B23C-065AE0495C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36888"/>
            <a:ext cx="1922409" cy="9299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1B4EDB9-FF31-5A49-917B-F11E29E1929C}"/>
              </a:ext>
            </a:extLst>
          </p:cNvPr>
          <p:cNvSpPr/>
          <p:nvPr/>
        </p:nvSpPr>
        <p:spPr>
          <a:xfrm>
            <a:off x="-4456" y="6200775"/>
            <a:ext cx="2727336" cy="66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548749B-1398-4EB8-FF88-8CF19C82A904}"/>
              </a:ext>
            </a:extLst>
          </p:cNvPr>
          <p:cNvSpPr/>
          <p:nvPr/>
        </p:nvSpPr>
        <p:spPr>
          <a:xfrm>
            <a:off x="-4456" y="6171549"/>
            <a:ext cx="2531659" cy="45719"/>
          </a:xfrm>
          <a:prstGeom prst="rect">
            <a:avLst/>
          </a:prstGeom>
          <a:solidFill>
            <a:srgbClr val="1091CD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Imagem 20" descr="Uma imagem com texto, ClipArt&#10;&#10;Descrição gerada automaticamente">
            <a:extLst>
              <a:ext uri="{FF2B5EF4-FFF2-40B4-BE49-F238E27FC236}">
                <a16:creationId xmlns:a16="http://schemas.microsoft.com/office/drawing/2014/main" id="{1CF2AE29-7FE6-9F59-AAA3-A885381F9A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1" y="6303929"/>
            <a:ext cx="487283" cy="4943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7584" y="-1821659"/>
            <a:ext cx="6862758" cy="10506076"/>
          </a:xfrm>
          <a:prstGeom prst="rect">
            <a:avLst/>
          </a:prstGeom>
          <a:ln>
            <a:noFill/>
          </a:ln>
        </p:spPr>
      </p:pic>
      <p:sp>
        <p:nvSpPr>
          <p:cNvPr id="13" name="CaixaDeTexto 12"/>
          <p:cNvSpPr txBox="1"/>
          <p:nvPr/>
        </p:nvSpPr>
        <p:spPr bwMode="auto">
          <a:xfrm>
            <a:off x="3023524" y="309675"/>
            <a:ext cx="854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Sharing</a:t>
            </a:r>
            <a:endParaRPr lang="en-GB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A508C0F-2725-0648-2BFD-F82BAE4EBE8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1" y="6262369"/>
            <a:ext cx="353656" cy="52238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8DFF48A-6FA4-ECC1-BD64-EC8CE58F8B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5" y="6268951"/>
            <a:ext cx="543238" cy="54323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8317CC1-D4DE-D4AB-C2BC-550C5E13E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" y="6308522"/>
            <a:ext cx="498861" cy="4889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4229B6-B8E2-FA94-15CF-B84B8CD5A55F}"/>
              </a:ext>
            </a:extLst>
          </p:cNvPr>
          <p:cNvSpPr txBox="1"/>
          <p:nvPr/>
        </p:nvSpPr>
        <p:spPr>
          <a:xfrm>
            <a:off x="-1" y="5970025"/>
            <a:ext cx="2416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Fábio Buchinho Facebook</a:t>
            </a:r>
          </a:p>
        </p:txBody>
      </p:sp>
      <p:pic>
        <p:nvPicPr>
          <p:cNvPr id="11" name="Imagem 10" descr="Uma imagem com texto, relógio&#10;&#10;Descrição gerada automaticamente">
            <a:extLst>
              <a:ext uri="{FF2B5EF4-FFF2-40B4-BE49-F238E27FC236}">
                <a16:creationId xmlns:a16="http://schemas.microsoft.com/office/drawing/2014/main" id="{8F4CAEE3-2A32-3906-0C5C-82B0E6FE552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8" y="6336337"/>
            <a:ext cx="353997" cy="477852"/>
          </a:xfrm>
          <a:prstGeom prst="rect">
            <a:avLst/>
          </a:prstGeom>
        </p:spPr>
      </p:pic>
      <p:sp>
        <p:nvSpPr>
          <p:cNvPr id="3" name="Google Shape;192;p4">
            <a:extLst>
              <a:ext uri="{FF2B5EF4-FFF2-40B4-BE49-F238E27FC236}">
                <a16:creationId xmlns:a16="http://schemas.microsoft.com/office/drawing/2014/main" id="{59469561-E691-82B4-1338-52934490463D}"/>
              </a:ext>
            </a:extLst>
          </p:cNvPr>
          <p:cNvSpPr txBox="1"/>
          <p:nvPr/>
        </p:nvSpPr>
        <p:spPr>
          <a:xfrm>
            <a:off x="3677920" y="1062484"/>
            <a:ext cx="788987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60 000 </a:t>
            </a:r>
            <a:r>
              <a:rPr lang="en-GB" sz="2800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Wp</a:t>
            </a:r>
            <a:r>
              <a:rPr lang="en-GB" sz="2800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installed in PV (60 </a:t>
            </a:r>
            <a:r>
              <a:rPr lang="en-GB" sz="2800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kWp</a:t>
            </a:r>
            <a:r>
              <a:rPr lang="en-GB" sz="2800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marL="3429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300 buildings equipped with smart meters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34B54D2-66B6-BA72-0A2B-1ECD68906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2862051"/>
            <a:ext cx="7733329" cy="302363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E6C36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A928EDC-DFC9-B990-2BA7-1E7C0D9B699F}"/>
              </a:ext>
            </a:extLst>
          </p:cNvPr>
          <p:cNvSpPr txBox="1"/>
          <p:nvPr/>
        </p:nvSpPr>
        <p:spPr>
          <a:xfrm>
            <a:off x="2659236" y="6041060"/>
            <a:ext cx="9548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lt1"/>
                </a:solidFill>
                <a:highlight>
                  <a:srgbClr val="FF0000"/>
                </a:highlight>
                <a:latin typeface="Cambria"/>
                <a:ea typeface="Cambria"/>
                <a:cs typeface="Cambria"/>
                <a:sym typeface="Cambria"/>
              </a:rPr>
              <a:t>≈ 220 W uninterrupted power consumption / building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34AFE0-32CF-4E6B-6B83-48848D57A4AA}"/>
              </a:ext>
            </a:extLst>
          </p:cNvPr>
          <p:cNvSpPr txBox="1"/>
          <p:nvPr/>
        </p:nvSpPr>
        <p:spPr>
          <a:xfrm>
            <a:off x="4800114" y="24981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highlight>
                  <a:srgbClr val="E6C36F"/>
                </a:highlight>
                <a:latin typeface="Cambria"/>
                <a:ea typeface="Cambria"/>
                <a:cs typeface="Cambria"/>
                <a:sym typeface="Cambria"/>
              </a:rPr>
              <a:t>Common Daily Energy Consumption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0331B4F-02A7-D0D2-13BA-A4600660D9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2864748"/>
            <a:ext cx="7733329" cy="3023634"/>
          </a:xfrm>
          <a:prstGeom prst="rect">
            <a:avLst/>
          </a:prstGeom>
        </p:spPr>
      </p:pic>
      <p:sp>
        <p:nvSpPr>
          <p:cNvPr id="22" name="CaixaDeTexto 5">
            <a:extLst>
              <a:ext uri="{FF2B5EF4-FFF2-40B4-BE49-F238E27FC236}">
                <a16:creationId xmlns:a16="http://schemas.microsoft.com/office/drawing/2014/main" id="{FD6DE696-2E82-EA97-E3BD-CDB7C768A445}"/>
              </a:ext>
            </a:extLst>
          </p:cNvPr>
          <p:cNvSpPr txBox="1"/>
          <p:nvPr/>
        </p:nvSpPr>
        <p:spPr bwMode="auto">
          <a:xfrm>
            <a:off x="10952790" y="228729"/>
            <a:ext cx="899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4</a:t>
            </a:r>
            <a:endParaRPr lang="en-US" sz="4000" b="1" dirty="0">
              <a:solidFill>
                <a:schemeClr val="bg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057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Uma imagem com texto, exterior, água, barco&#10;&#10;Descrição gerada automaticamente">
            <a:extLst>
              <a:ext uri="{FF2B5EF4-FFF2-40B4-BE49-F238E27FC236}">
                <a16:creationId xmlns:a16="http://schemas.microsoft.com/office/drawing/2014/main" id="{52641E8F-FC88-1F65-B209-B696098A2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/>
          <a:stretch/>
        </p:blipFill>
        <p:spPr>
          <a:xfrm>
            <a:off x="-4456" y="714375"/>
            <a:ext cx="4014482" cy="547426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5CCCC7-A05F-731D-65DB-7648C683359E}"/>
              </a:ext>
            </a:extLst>
          </p:cNvPr>
          <p:cNvSpPr/>
          <p:nvPr/>
        </p:nvSpPr>
        <p:spPr>
          <a:xfrm>
            <a:off x="0" y="0"/>
            <a:ext cx="3981450" cy="119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80DF5A9-8425-094E-C600-18FC121C04F8}"/>
              </a:ext>
            </a:extLst>
          </p:cNvPr>
          <p:cNvSpPr/>
          <p:nvPr/>
        </p:nvSpPr>
        <p:spPr>
          <a:xfrm>
            <a:off x="0" y="1153812"/>
            <a:ext cx="2293144" cy="45719"/>
          </a:xfrm>
          <a:prstGeom prst="rect">
            <a:avLst/>
          </a:prstGeom>
          <a:solidFill>
            <a:srgbClr val="0D87C5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6B41A6-16B0-46CD-B23C-065AE0495C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36888"/>
            <a:ext cx="1922409" cy="9299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1B4EDB9-FF31-5A49-917B-F11E29E1929C}"/>
              </a:ext>
            </a:extLst>
          </p:cNvPr>
          <p:cNvSpPr/>
          <p:nvPr/>
        </p:nvSpPr>
        <p:spPr>
          <a:xfrm>
            <a:off x="-4456" y="6200775"/>
            <a:ext cx="2727336" cy="66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548749B-1398-4EB8-FF88-8CF19C82A904}"/>
              </a:ext>
            </a:extLst>
          </p:cNvPr>
          <p:cNvSpPr/>
          <p:nvPr/>
        </p:nvSpPr>
        <p:spPr>
          <a:xfrm>
            <a:off x="-4456" y="6171549"/>
            <a:ext cx="2531659" cy="45719"/>
          </a:xfrm>
          <a:prstGeom prst="rect">
            <a:avLst/>
          </a:prstGeom>
          <a:solidFill>
            <a:srgbClr val="1091CD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Imagem 20" descr="Uma imagem com texto, ClipArt&#10;&#10;Descrição gerada automaticamente">
            <a:extLst>
              <a:ext uri="{FF2B5EF4-FFF2-40B4-BE49-F238E27FC236}">
                <a16:creationId xmlns:a16="http://schemas.microsoft.com/office/drawing/2014/main" id="{1CF2AE29-7FE6-9F59-AAA3-A885381F9A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1" y="6303929"/>
            <a:ext cx="487283" cy="4943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7584" y="-1821659"/>
            <a:ext cx="6862758" cy="10506076"/>
          </a:xfrm>
          <a:prstGeom prst="rect">
            <a:avLst/>
          </a:prstGeom>
          <a:ln>
            <a:noFill/>
          </a:ln>
        </p:spPr>
      </p:pic>
      <p:sp>
        <p:nvSpPr>
          <p:cNvPr id="13" name="CaixaDeTexto 12"/>
          <p:cNvSpPr txBox="1"/>
          <p:nvPr/>
        </p:nvSpPr>
        <p:spPr bwMode="auto">
          <a:xfrm>
            <a:off x="3023524" y="309675"/>
            <a:ext cx="854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Sharing  </a:t>
            </a:r>
            <a:r>
              <a:rPr lang="en-GB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Method</a:t>
            </a:r>
            <a:endParaRPr lang="en-GB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A508C0F-2725-0648-2BFD-F82BAE4EBE8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1" y="6262369"/>
            <a:ext cx="353656" cy="52238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8DFF48A-6FA4-ECC1-BD64-EC8CE58F8B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5" y="6268951"/>
            <a:ext cx="543238" cy="54323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8317CC1-D4DE-D4AB-C2BC-550C5E13E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" y="6308522"/>
            <a:ext cx="498861" cy="4889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4229B6-B8E2-FA94-15CF-B84B8CD5A55F}"/>
              </a:ext>
            </a:extLst>
          </p:cNvPr>
          <p:cNvSpPr txBox="1"/>
          <p:nvPr/>
        </p:nvSpPr>
        <p:spPr>
          <a:xfrm>
            <a:off x="-1" y="5970025"/>
            <a:ext cx="2416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Fábio Buchinho Facebook</a:t>
            </a:r>
          </a:p>
        </p:txBody>
      </p:sp>
      <p:pic>
        <p:nvPicPr>
          <p:cNvPr id="11" name="Imagem 10" descr="Uma imagem com texto, relógio&#10;&#10;Descrição gerada automaticamente">
            <a:extLst>
              <a:ext uri="{FF2B5EF4-FFF2-40B4-BE49-F238E27FC236}">
                <a16:creationId xmlns:a16="http://schemas.microsoft.com/office/drawing/2014/main" id="{8F4CAEE3-2A32-3906-0C5C-82B0E6FE552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8" y="6336337"/>
            <a:ext cx="353997" cy="477852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CD04F31-DE38-3DF9-9AA3-868B029CEF82}"/>
              </a:ext>
            </a:extLst>
          </p:cNvPr>
          <p:cNvSpPr/>
          <p:nvPr/>
        </p:nvSpPr>
        <p:spPr>
          <a:xfrm>
            <a:off x="3747106" y="4145198"/>
            <a:ext cx="7759913" cy="2448560"/>
          </a:xfrm>
          <a:prstGeom prst="roundRect">
            <a:avLst>
              <a:gd name="adj" fmla="val 5701"/>
            </a:avLst>
          </a:prstGeom>
          <a:blipFill dpi="0" rotWithShape="1"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3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E6C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8E27ABB-B610-5709-A110-381C4FC89F21}"/>
              </a:ext>
            </a:extLst>
          </p:cNvPr>
          <p:cNvGrpSpPr/>
          <p:nvPr/>
        </p:nvGrpSpPr>
        <p:grpSpPr>
          <a:xfrm>
            <a:off x="5536629" y="4223620"/>
            <a:ext cx="4446043" cy="1362095"/>
            <a:chOff x="3478119" y="3220844"/>
            <a:chExt cx="4446043" cy="1362095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B522472F-BF06-EC69-D5B1-0F267C6DF410}"/>
                </a:ext>
              </a:extLst>
            </p:cNvPr>
            <p:cNvGrpSpPr/>
            <p:nvPr/>
          </p:nvGrpSpPr>
          <p:grpSpPr>
            <a:xfrm>
              <a:off x="3478119" y="3220844"/>
              <a:ext cx="2760119" cy="1362095"/>
              <a:chOff x="3478119" y="3220844"/>
              <a:chExt cx="2760119" cy="1362095"/>
            </a:xfrm>
          </p:grpSpPr>
          <p:sp>
            <p:nvSpPr>
              <p:cNvPr id="19" name="Google Shape;192;p4">
                <a:extLst>
                  <a:ext uri="{FF2B5EF4-FFF2-40B4-BE49-F238E27FC236}">
                    <a16:creationId xmlns:a16="http://schemas.microsoft.com/office/drawing/2014/main" id="{60058D89-8B9E-A3DD-9507-2D6134D97565}"/>
                  </a:ext>
                </a:extLst>
              </p:cNvPr>
              <p:cNvSpPr txBox="1"/>
              <p:nvPr/>
            </p:nvSpPr>
            <p:spPr>
              <a:xfrm>
                <a:off x="3478120" y="3220844"/>
                <a:ext cx="2719480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1" algn="ctr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4000" b="1" dirty="0">
                    <a:solidFill>
                      <a:schemeClr val="lt1"/>
                    </a:solidFill>
                    <a:latin typeface="Cabin Sketch" panose="020B0503050202020004" pitchFamily="34" charset="0"/>
                    <a:ea typeface="Cambria"/>
                    <a:cs typeface="Cambria"/>
                    <a:sym typeface="Cambria"/>
                  </a:rPr>
                  <a:t>60 000</a:t>
                </a:r>
              </a:p>
            </p:txBody>
          </p:sp>
          <p:sp>
            <p:nvSpPr>
              <p:cNvPr id="20" name="Google Shape;192;p4">
                <a:extLst>
                  <a:ext uri="{FF2B5EF4-FFF2-40B4-BE49-F238E27FC236}">
                    <a16:creationId xmlns:a16="http://schemas.microsoft.com/office/drawing/2014/main" id="{5AF448F1-53D9-651B-2433-F0062305647C}"/>
                  </a:ext>
                </a:extLst>
              </p:cNvPr>
              <p:cNvSpPr txBox="1"/>
              <p:nvPr/>
            </p:nvSpPr>
            <p:spPr>
              <a:xfrm>
                <a:off x="3478119" y="3875093"/>
                <a:ext cx="2719480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1" algn="ctr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4000" b="1" dirty="0">
                    <a:solidFill>
                      <a:schemeClr val="lt1"/>
                    </a:solidFill>
                    <a:latin typeface="Cabin Sketch" panose="020B0503050202020004" pitchFamily="34" charset="0"/>
                    <a:ea typeface="Cambria"/>
                    <a:cs typeface="Cambria"/>
                    <a:sym typeface="Cambria"/>
                  </a:rPr>
                  <a:t>200</a:t>
                </a:r>
              </a:p>
            </p:txBody>
          </p:sp>
          <p:sp>
            <p:nvSpPr>
              <p:cNvPr id="22" name="Google Shape;192;p4">
                <a:extLst>
                  <a:ext uri="{FF2B5EF4-FFF2-40B4-BE49-F238E27FC236}">
                    <a16:creationId xmlns:a16="http://schemas.microsoft.com/office/drawing/2014/main" id="{577C7CD0-5FAD-EFD9-2AB1-C90476D620FA}"/>
                  </a:ext>
                </a:extLst>
              </p:cNvPr>
              <p:cNvSpPr txBox="1"/>
              <p:nvPr/>
            </p:nvSpPr>
            <p:spPr>
              <a:xfrm>
                <a:off x="3478119" y="3327233"/>
                <a:ext cx="2760119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1" algn="ctr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4000" b="1" dirty="0">
                    <a:solidFill>
                      <a:schemeClr val="lt1"/>
                    </a:solidFill>
                    <a:latin typeface="Cabin Sketch" panose="020B0503050202020004" pitchFamily="34" charset="0"/>
                    <a:ea typeface="Cambria"/>
                    <a:cs typeface="Cambria"/>
                    <a:sym typeface="Cambria"/>
                  </a:rPr>
                  <a:t>______</a:t>
                </a:r>
                <a:endParaRPr lang="en-GB" sz="4400" b="1" dirty="0">
                  <a:solidFill>
                    <a:schemeClr val="lt1"/>
                  </a:solidFill>
                  <a:latin typeface="Cabin Sketch" panose="020B0503050202020004" pitchFamily="34" charset="0"/>
                  <a:ea typeface="Cambria"/>
                  <a:cs typeface="Cambria"/>
                  <a:sym typeface="Cambria"/>
                </a:endParaRPr>
              </a:p>
            </p:txBody>
          </p:sp>
        </p:grpSp>
        <p:sp>
          <p:nvSpPr>
            <p:cNvPr id="24" name="Google Shape;192;p4">
              <a:extLst>
                <a:ext uri="{FF2B5EF4-FFF2-40B4-BE49-F238E27FC236}">
                  <a16:creationId xmlns:a16="http://schemas.microsoft.com/office/drawing/2014/main" id="{A4F66288-A78B-1F86-4AED-D63DEA43448E}"/>
                </a:ext>
              </a:extLst>
            </p:cNvPr>
            <p:cNvSpPr txBox="1"/>
            <p:nvPr/>
          </p:nvSpPr>
          <p:spPr>
            <a:xfrm>
              <a:off x="5899599" y="3398952"/>
              <a:ext cx="2024563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GB" sz="4400" b="1" dirty="0">
                  <a:solidFill>
                    <a:schemeClr val="lt1"/>
                  </a:solidFill>
                  <a:latin typeface="Cabin Sketch" panose="020B0503050202020004" pitchFamily="34" charset="0"/>
                  <a:ea typeface="Cambria"/>
                  <a:cs typeface="Cambria"/>
                  <a:sym typeface="Cambria"/>
                </a:rPr>
                <a:t>= 300 </a:t>
              </a:r>
            </a:p>
          </p:txBody>
        </p:sp>
      </p:grpSp>
      <p:sp>
        <p:nvSpPr>
          <p:cNvPr id="27" name="Google Shape;192;p4">
            <a:extLst>
              <a:ext uri="{FF2B5EF4-FFF2-40B4-BE49-F238E27FC236}">
                <a16:creationId xmlns:a16="http://schemas.microsoft.com/office/drawing/2014/main" id="{7498EEB5-E9DC-6994-07C9-94752C4D99AF}"/>
              </a:ext>
            </a:extLst>
          </p:cNvPr>
          <p:cNvSpPr txBox="1"/>
          <p:nvPr/>
        </p:nvSpPr>
        <p:spPr>
          <a:xfrm>
            <a:off x="4053357" y="5431436"/>
            <a:ext cx="775991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300 community buildings can take 1 quota of 200 </a:t>
            </a:r>
            <a:r>
              <a:rPr lang="en-GB" sz="3200" b="1" dirty="0" err="1"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Wp</a:t>
            </a:r>
            <a:r>
              <a:rPr lang="en-GB" sz="3200" b="1" dirty="0"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 PV generation power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53DD3A5-6B46-617E-C5D1-9DC49536EF50}"/>
              </a:ext>
            </a:extLst>
          </p:cNvPr>
          <p:cNvSpPr txBox="1"/>
          <p:nvPr/>
        </p:nvSpPr>
        <p:spPr>
          <a:xfrm>
            <a:off x="4162661" y="1289642"/>
            <a:ext cx="6659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ctr" rtl="0">
              <a:spcBef>
                <a:spcPts val="0"/>
              </a:spcBef>
              <a:spcAft>
                <a:spcPts val="0"/>
              </a:spcAft>
            </a:pPr>
            <a:r>
              <a:rPr lang="en-GB" sz="3200" b="1" u="sng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Slice the PV Generation Power</a:t>
            </a:r>
            <a:endParaRPr lang="en-GB" sz="3600" b="1" u="sng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" name="Bolha de Pensamento: Nuvem 32">
            <a:extLst>
              <a:ext uri="{FF2B5EF4-FFF2-40B4-BE49-F238E27FC236}">
                <a16:creationId xmlns:a16="http://schemas.microsoft.com/office/drawing/2014/main" id="{BC68775A-8815-CABC-82D2-A2ECA30A9DB8}"/>
              </a:ext>
            </a:extLst>
          </p:cNvPr>
          <p:cNvSpPr/>
          <p:nvPr/>
        </p:nvSpPr>
        <p:spPr>
          <a:xfrm>
            <a:off x="5382596" y="2116503"/>
            <a:ext cx="4810715" cy="1575154"/>
          </a:xfrm>
          <a:prstGeom prst="cloud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C57A0F7-173E-9F3A-AA89-CCBBE8A7ADCF}"/>
              </a:ext>
            </a:extLst>
          </p:cNvPr>
          <p:cNvSpPr txBox="1"/>
          <p:nvPr/>
        </p:nvSpPr>
        <p:spPr>
          <a:xfrm>
            <a:off x="6422721" y="2531339"/>
            <a:ext cx="3192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l" rtl="0">
              <a:spcBef>
                <a:spcPts val="0"/>
              </a:spcBef>
              <a:spcAft>
                <a:spcPts val="0"/>
              </a:spcAft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Cambria"/>
                <a:cs typeface="Cambria"/>
                <a:sym typeface="Cambria"/>
              </a:rPr>
              <a:t>200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Cambria"/>
                <a:cs typeface="Cambria"/>
                <a:sym typeface="Cambria"/>
              </a:rPr>
              <a:t>Wp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Cambria"/>
                <a:cs typeface="Cambria"/>
                <a:sym typeface="Cambria"/>
              </a:rPr>
              <a:t> Quotas</a:t>
            </a:r>
            <a:endParaRPr lang="en-GB" sz="40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Cambria"/>
              <a:cs typeface="Cambria"/>
              <a:sym typeface="Cambria"/>
            </a:endParaRPr>
          </a:p>
        </p:txBody>
      </p:sp>
      <p:sp>
        <p:nvSpPr>
          <p:cNvPr id="30" name="CaixaDeTexto 5">
            <a:extLst>
              <a:ext uri="{FF2B5EF4-FFF2-40B4-BE49-F238E27FC236}">
                <a16:creationId xmlns:a16="http://schemas.microsoft.com/office/drawing/2014/main" id="{FD6DE696-2E82-EA97-E3BD-CDB7C768A445}"/>
              </a:ext>
            </a:extLst>
          </p:cNvPr>
          <p:cNvSpPr txBox="1"/>
          <p:nvPr/>
        </p:nvSpPr>
        <p:spPr bwMode="auto">
          <a:xfrm>
            <a:off x="10952790" y="228729"/>
            <a:ext cx="899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5</a:t>
            </a:r>
            <a:endParaRPr lang="en-US" sz="4000" b="1" dirty="0">
              <a:solidFill>
                <a:schemeClr val="bg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013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texto, água, barco, exterior&#10;&#10;Descrição gerada automaticamente">
            <a:extLst>
              <a:ext uri="{FF2B5EF4-FFF2-40B4-BE49-F238E27FC236}">
                <a16:creationId xmlns:a16="http://schemas.microsoft.com/office/drawing/2014/main" id="{395049B5-E14D-B8D2-2AFF-53955817F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4" b="7483"/>
          <a:stretch/>
        </p:blipFill>
        <p:spPr>
          <a:xfrm>
            <a:off x="0" y="1014078"/>
            <a:ext cx="3853888" cy="553424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5CCCC7-A05F-731D-65DB-7648C683359E}"/>
              </a:ext>
            </a:extLst>
          </p:cNvPr>
          <p:cNvSpPr/>
          <p:nvPr/>
        </p:nvSpPr>
        <p:spPr>
          <a:xfrm>
            <a:off x="0" y="0"/>
            <a:ext cx="3981450" cy="119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80DF5A9-8425-094E-C600-18FC121C04F8}"/>
              </a:ext>
            </a:extLst>
          </p:cNvPr>
          <p:cNvSpPr/>
          <p:nvPr/>
        </p:nvSpPr>
        <p:spPr>
          <a:xfrm>
            <a:off x="0" y="1153812"/>
            <a:ext cx="2293144" cy="45719"/>
          </a:xfrm>
          <a:prstGeom prst="rect">
            <a:avLst/>
          </a:prstGeom>
          <a:solidFill>
            <a:srgbClr val="0D87C5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6B41A6-16B0-46CD-B23C-065AE0495CF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36888"/>
            <a:ext cx="1922409" cy="9299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1B4EDB9-FF31-5A49-917B-F11E29E1929C}"/>
              </a:ext>
            </a:extLst>
          </p:cNvPr>
          <p:cNvSpPr/>
          <p:nvPr/>
        </p:nvSpPr>
        <p:spPr>
          <a:xfrm>
            <a:off x="-625" y="6200775"/>
            <a:ext cx="2742555" cy="66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548749B-1398-4EB8-FF88-8CF19C82A904}"/>
              </a:ext>
            </a:extLst>
          </p:cNvPr>
          <p:cNvSpPr/>
          <p:nvPr/>
        </p:nvSpPr>
        <p:spPr>
          <a:xfrm>
            <a:off x="-4456" y="6171549"/>
            <a:ext cx="2531659" cy="45719"/>
          </a:xfrm>
          <a:prstGeom prst="rect">
            <a:avLst/>
          </a:prstGeom>
          <a:solidFill>
            <a:srgbClr val="1091CD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Imagem 20" descr="Uma imagem com texto, ClipArt&#10;&#10;Descrição gerada automaticamente">
            <a:extLst>
              <a:ext uri="{FF2B5EF4-FFF2-40B4-BE49-F238E27FC236}">
                <a16:creationId xmlns:a16="http://schemas.microsoft.com/office/drawing/2014/main" id="{1CF2AE29-7FE6-9F59-AAA3-A885381F9A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1" y="6303929"/>
            <a:ext cx="487283" cy="4943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7584" y="-1821659"/>
            <a:ext cx="6862758" cy="10506076"/>
          </a:xfrm>
          <a:prstGeom prst="rect">
            <a:avLst/>
          </a:prstGeom>
          <a:ln>
            <a:noFill/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A508C0F-2725-0648-2BFD-F82BAE4EBE8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1" y="6262369"/>
            <a:ext cx="353656" cy="52238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8DFF48A-6FA4-ECC1-BD64-EC8CE58F8B5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5" y="6268951"/>
            <a:ext cx="543238" cy="54323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8317CC1-D4DE-D4AB-C2BC-550C5E13E4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" y="6308522"/>
            <a:ext cx="498861" cy="4889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4229B6-B8E2-FA94-15CF-B84B8CD5A55F}"/>
              </a:ext>
            </a:extLst>
          </p:cNvPr>
          <p:cNvSpPr txBox="1"/>
          <p:nvPr/>
        </p:nvSpPr>
        <p:spPr>
          <a:xfrm>
            <a:off x="-1" y="5970025"/>
            <a:ext cx="2416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Fábio Buchinho Facebook</a:t>
            </a:r>
          </a:p>
        </p:txBody>
      </p:sp>
      <p:pic>
        <p:nvPicPr>
          <p:cNvPr id="11" name="Imagem 10" descr="Uma imagem com texto, relógio&#10;&#10;Descrição gerada automaticamente">
            <a:extLst>
              <a:ext uri="{FF2B5EF4-FFF2-40B4-BE49-F238E27FC236}">
                <a16:creationId xmlns:a16="http://schemas.microsoft.com/office/drawing/2014/main" id="{8F4CAEE3-2A32-3906-0C5C-82B0E6FE552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8" y="6336337"/>
            <a:ext cx="353997" cy="47785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66847BE-149A-B9DF-7B0E-C1FF8C9AAB44}"/>
              </a:ext>
            </a:extLst>
          </p:cNvPr>
          <p:cNvSpPr txBox="1"/>
          <p:nvPr/>
        </p:nvSpPr>
        <p:spPr bwMode="auto">
          <a:xfrm>
            <a:off x="3023524" y="309675"/>
            <a:ext cx="854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Sharing  </a:t>
            </a:r>
            <a:r>
              <a:rPr lang="en-GB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 </a:t>
            </a:r>
            <a:r>
              <a:rPr lang="en-GB" sz="3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Wp</a:t>
            </a:r>
            <a:r>
              <a:rPr lang="en-GB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Analysis</a:t>
            </a:r>
            <a:endParaRPr lang="en-GB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69240F-A9BB-0832-BF06-42A4A5F961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1055" y="1432413"/>
            <a:ext cx="3643903" cy="2198350"/>
          </a:xfrm>
          <a:prstGeom prst="rect">
            <a:avLst/>
          </a:prstGeom>
          <a:ln w="57150">
            <a:solidFill>
              <a:srgbClr val="E6C36F"/>
            </a:solidFill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F5206E32-E29F-E70D-9792-297C8749CD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85" y="3935976"/>
            <a:ext cx="6766823" cy="2645742"/>
          </a:xfrm>
          <a:prstGeom prst="rect">
            <a:avLst/>
          </a:prstGeom>
          <a:ln w="57150">
            <a:solidFill>
              <a:srgbClr val="E6C36F"/>
            </a:solidFill>
          </a:ln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F7E977D1-DDB9-4D1D-9FB4-42CAC20DAA57}"/>
              </a:ext>
            </a:extLst>
          </p:cNvPr>
          <p:cNvSpPr txBox="1"/>
          <p:nvPr/>
        </p:nvSpPr>
        <p:spPr>
          <a:xfrm>
            <a:off x="9067491" y="1075626"/>
            <a:ext cx="2829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highlight>
                  <a:srgbClr val="E6C36F"/>
                </a:highlight>
                <a:latin typeface="Cambria"/>
                <a:ea typeface="Cambria"/>
                <a:cs typeface="Cambria"/>
                <a:sym typeface="Cambria"/>
              </a:rPr>
              <a:t>200 </a:t>
            </a:r>
            <a:r>
              <a:rPr lang="en-GB" sz="1800" b="1" dirty="0" err="1">
                <a:solidFill>
                  <a:srgbClr val="002060"/>
                </a:solidFill>
                <a:highlight>
                  <a:srgbClr val="E6C36F"/>
                </a:highlight>
                <a:latin typeface="Cambria"/>
                <a:ea typeface="Cambria"/>
                <a:cs typeface="Cambria"/>
                <a:sym typeface="Cambria"/>
              </a:rPr>
              <a:t>Wp</a:t>
            </a:r>
            <a:r>
              <a:rPr lang="en-GB" sz="1800" b="1" dirty="0">
                <a:solidFill>
                  <a:srgbClr val="002060"/>
                </a:solidFill>
                <a:highlight>
                  <a:srgbClr val="E6C36F"/>
                </a:highlight>
                <a:latin typeface="Cambria"/>
                <a:ea typeface="Cambria"/>
                <a:cs typeface="Cambria"/>
                <a:sym typeface="Cambria"/>
              </a:rPr>
              <a:t> Assessment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AECD857-B50C-019C-E2DB-670A1DABFB4C}"/>
              </a:ext>
            </a:extLst>
          </p:cNvPr>
          <p:cNvSpPr txBox="1"/>
          <p:nvPr/>
        </p:nvSpPr>
        <p:spPr>
          <a:xfrm>
            <a:off x="3358545" y="3564891"/>
            <a:ext cx="3853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highlight>
                  <a:srgbClr val="E6C36F"/>
                </a:highlight>
                <a:latin typeface="Cambria"/>
                <a:ea typeface="Cambria"/>
                <a:cs typeface="Cambria"/>
                <a:sym typeface="Cambria"/>
              </a:rPr>
              <a:t>200 </a:t>
            </a:r>
            <a:r>
              <a:rPr lang="en-GB" sz="1800" b="1" dirty="0" err="1">
                <a:solidFill>
                  <a:srgbClr val="002060"/>
                </a:solidFill>
                <a:highlight>
                  <a:srgbClr val="E6C36F"/>
                </a:highlight>
                <a:latin typeface="Cambria"/>
                <a:ea typeface="Cambria"/>
                <a:cs typeface="Cambria"/>
                <a:sym typeface="Cambria"/>
              </a:rPr>
              <a:t>Wp</a:t>
            </a:r>
            <a:r>
              <a:rPr lang="en-GB" sz="1800" b="1" dirty="0">
                <a:solidFill>
                  <a:srgbClr val="002060"/>
                </a:solidFill>
                <a:highlight>
                  <a:srgbClr val="E6C36F"/>
                </a:highlight>
                <a:latin typeface="Cambria"/>
                <a:ea typeface="Cambria"/>
                <a:cs typeface="Cambria"/>
                <a:sym typeface="Cambria"/>
              </a:rPr>
              <a:t> Energy Generation Profile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92B7B296-497B-11C4-AE13-3BF4DCB81EEE}"/>
              </a:ext>
            </a:extLst>
          </p:cNvPr>
          <p:cNvSpPr/>
          <p:nvPr/>
        </p:nvSpPr>
        <p:spPr>
          <a:xfrm>
            <a:off x="3901440" y="1432413"/>
            <a:ext cx="3752571" cy="1864408"/>
          </a:xfrm>
          <a:prstGeom prst="roundRect">
            <a:avLst/>
          </a:prstGeom>
          <a:blipFill dpi="0" rotWithShape="1">
            <a:blip r:embed="rId1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6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E6C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Google Shape;192;p4">
            <a:extLst>
              <a:ext uri="{FF2B5EF4-FFF2-40B4-BE49-F238E27FC236}">
                <a16:creationId xmlns:a16="http://schemas.microsoft.com/office/drawing/2014/main" id="{5951B0B5-4FFA-1D82-DC79-A686D9875A3E}"/>
              </a:ext>
            </a:extLst>
          </p:cNvPr>
          <p:cNvSpPr txBox="1"/>
          <p:nvPr/>
        </p:nvSpPr>
        <p:spPr>
          <a:xfrm>
            <a:off x="3979848" y="1765146"/>
            <a:ext cx="3484421" cy="1569620"/>
          </a:xfrm>
          <a:prstGeom prst="rect">
            <a:avLst/>
          </a:prstGeom>
          <a:noFill/>
          <a:ln w="28575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3200" dirty="0">
              <a:ln>
                <a:solidFill>
                  <a:schemeClr val="bg1"/>
                </a:solidFill>
              </a:ln>
              <a:solidFill>
                <a:schemeClr val="lt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  <a:p>
            <a:pPr marR="0" lvl="1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80 € / Year</a:t>
            </a:r>
          </a:p>
        </p:txBody>
      </p:sp>
      <p:sp>
        <p:nvSpPr>
          <p:cNvPr id="30" name="Google Shape;192;p4">
            <a:extLst>
              <a:ext uri="{FF2B5EF4-FFF2-40B4-BE49-F238E27FC236}">
                <a16:creationId xmlns:a16="http://schemas.microsoft.com/office/drawing/2014/main" id="{775E1424-4A24-82E8-9480-AD3382556E44}"/>
              </a:ext>
            </a:extLst>
          </p:cNvPr>
          <p:cNvSpPr txBox="1"/>
          <p:nvPr/>
        </p:nvSpPr>
        <p:spPr>
          <a:xfrm>
            <a:off x="3979849" y="1317891"/>
            <a:ext cx="3484421" cy="1569620"/>
          </a:xfrm>
          <a:prstGeom prst="rect">
            <a:avLst/>
          </a:prstGeom>
          <a:noFill/>
          <a:ln w="28575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1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368 kWh / Year</a:t>
            </a:r>
          </a:p>
          <a:p>
            <a:pPr marL="0"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3200" dirty="0">
              <a:ln>
                <a:solidFill>
                  <a:schemeClr val="bg1"/>
                </a:solidFill>
              </a:ln>
              <a:solidFill>
                <a:schemeClr val="lt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</p:txBody>
      </p:sp>
      <p:sp>
        <p:nvSpPr>
          <p:cNvPr id="9" name="Google Shape;192;p4">
            <a:extLst>
              <a:ext uri="{FF2B5EF4-FFF2-40B4-BE49-F238E27FC236}">
                <a16:creationId xmlns:a16="http://schemas.microsoft.com/office/drawing/2014/main" id="{DB0BC514-62A0-133A-B392-DE18E9539EE3}"/>
              </a:ext>
            </a:extLst>
          </p:cNvPr>
          <p:cNvSpPr txBox="1"/>
          <p:nvPr/>
        </p:nvSpPr>
        <p:spPr>
          <a:xfrm>
            <a:off x="3973224" y="1917546"/>
            <a:ext cx="3484421" cy="830956"/>
          </a:xfrm>
          <a:prstGeom prst="rect">
            <a:avLst/>
          </a:prstGeom>
          <a:noFill/>
          <a:ln w="28575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1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78.4 kg / Year</a:t>
            </a:r>
          </a:p>
        </p:txBody>
      </p:sp>
      <p:sp>
        <p:nvSpPr>
          <p:cNvPr id="31" name="CaixaDeTexto 5">
            <a:extLst>
              <a:ext uri="{FF2B5EF4-FFF2-40B4-BE49-F238E27FC236}">
                <a16:creationId xmlns:a16="http://schemas.microsoft.com/office/drawing/2014/main" id="{FD6DE696-2E82-EA97-E3BD-CDB7C768A445}"/>
              </a:ext>
            </a:extLst>
          </p:cNvPr>
          <p:cNvSpPr txBox="1"/>
          <p:nvPr/>
        </p:nvSpPr>
        <p:spPr bwMode="auto">
          <a:xfrm>
            <a:off x="10952790" y="228729"/>
            <a:ext cx="899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6</a:t>
            </a:r>
            <a:endParaRPr lang="en-US" sz="4000" b="1" dirty="0">
              <a:solidFill>
                <a:schemeClr val="bg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991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  <p:bldP spid="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m céu, exterior, pássaro, ramo&#10;&#10;Descrição gerada automaticamente">
            <a:extLst>
              <a:ext uri="{FF2B5EF4-FFF2-40B4-BE49-F238E27FC236}">
                <a16:creationId xmlns:a16="http://schemas.microsoft.com/office/drawing/2014/main" id="{8F9348B5-290D-B854-5769-60EDE106C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0"/>
          <a:stretch/>
        </p:blipFill>
        <p:spPr>
          <a:xfrm>
            <a:off x="0" y="497162"/>
            <a:ext cx="3970040" cy="579651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5CCCC7-A05F-731D-65DB-7648C683359E}"/>
              </a:ext>
            </a:extLst>
          </p:cNvPr>
          <p:cNvSpPr/>
          <p:nvPr/>
        </p:nvSpPr>
        <p:spPr>
          <a:xfrm>
            <a:off x="0" y="0"/>
            <a:ext cx="3981450" cy="119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80DF5A9-8425-094E-C600-18FC121C04F8}"/>
              </a:ext>
            </a:extLst>
          </p:cNvPr>
          <p:cNvSpPr/>
          <p:nvPr/>
        </p:nvSpPr>
        <p:spPr>
          <a:xfrm>
            <a:off x="0" y="1153812"/>
            <a:ext cx="2293144" cy="45719"/>
          </a:xfrm>
          <a:prstGeom prst="rect">
            <a:avLst/>
          </a:prstGeom>
          <a:solidFill>
            <a:srgbClr val="0D87C5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6B41A6-16B0-46CD-B23C-065AE0495C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36888"/>
            <a:ext cx="1922409" cy="9299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1B4EDB9-FF31-5A49-917B-F11E29E1929C}"/>
              </a:ext>
            </a:extLst>
          </p:cNvPr>
          <p:cNvSpPr/>
          <p:nvPr/>
        </p:nvSpPr>
        <p:spPr>
          <a:xfrm>
            <a:off x="-625" y="6200775"/>
            <a:ext cx="2742555" cy="66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548749B-1398-4EB8-FF88-8CF19C82A904}"/>
              </a:ext>
            </a:extLst>
          </p:cNvPr>
          <p:cNvSpPr/>
          <p:nvPr/>
        </p:nvSpPr>
        <p:spPr>
          <a:xfrm>
            <a:off x="-4456" y="6171549"/>
            <a:ext cx="2531659" cy="45719"/>
          </a:xfrm>
          <a:prstGeom prst="rect">
            <a:avLst/>
          </a:prstGeom>
          <a:solidFill>
            <a:srgbClr val="1091CD"/>
          </a:solidFill>
          <a:ln>
            <a:solidFill>
              <a:srgbClr val="109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Imagem 20" descr="Uma imagem com texto, ClipArt&#10;&#10;Descrição gerada automaticamente">
            <a:extLst>
              <a:ext uri="{FF2B5EF4-FFF2-40B4-BE49-F238E27FC236}">
                <a16:creationId xmlns:a16="http://schemas.microsoft.com/office/drawing/2014/main" id="{1CF2AE29-7FE6-9F59-AAA3-A885381F9A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1" y="6303929"/>
            <a:ext cx="487283" cy="4943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7584" y="-1821659"/>
            <a:ext cx="6862758" cy="10506076"/>
          </a:xfrm>
          <a:prstGeom prst="rect">
            <a:avLst/>
          </a:prstGeom>
          <a:ln>
            <a:noFill/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A508C0F-2725-0648-2BFD-F82BAE4EBE8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1" y="6262369"/>
            <a:ext cx="353656" cy="52238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8DFF48A-6FA4-ECC1-BD64-EC8CE58F8B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5" y="6268951"/>
            <a:ext cx="543238" cy="54323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8317CC1-D4DE-D4AB-C2BC-550C5E13E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" y="6308522"/>
            <a:ext cx="498861" cy="4889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4229B6-B8E2-FA94-15CF-B84B8CD5A55F}"/>
              </a:ext>
            </a:extLst>
          </p:cNvPr>
          <p:cNvSpPr txBox="1"/>
          <p:nvPr/>
        </p:nvSpPr>
        <p:spPr>
          <a:xfrm>
            <a:off x="-1" y="5970025"/>
            <a:ext cx="2416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Fábio Buchinho Facebook</a:t>
            </a:r>
          </a:p>
        </p:txBody>
      </p:sp>
      <p:pic>
        <p:nvPicPr>
          <p:cNvPr id="11" name="Imagem 10" descr="Uma imagem com texto, relógio&#10;&#10;Descrição gerada automaticamente">
            <a:extLst>
              <a:ext uri="{FF2B5EF4-FFF2-40B4-BE49-F238E27FC236}">
                <a16:creationId xmlns:a16="http://schemas.microsoft.com/office/drawing/2014/main" id="{8F4CAEE3-2A32-3906-0C5C-82B0E6FE552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8" y="6336337"/>
            <a:ext cx="353997" cy="47785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66847BE-149A-B9DF-7B0E-C1FF8C9AAB44}"/>
              </a:ext>
            </a:extLst>
          </p:cNvPr>
          <p:cNvSpPr txBox="1"/>
          <p:nvPr/>
        </p:nvSpPr>
        <p:spPr bwMode="auto">
          <a:xfrm>
            <a:off x="3023524" y="309675"/>
            <a:ext cx="8544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Sharing  </a:t>
            </a:r>
            <a:r>
              <a:rPr lang="en-GB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Economic Model</a:t>
            </a:r>
            <a: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(200 </a:t>
            </a:r>
            <a:r>
              <a:rPr lang="en-GB" sz="2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Wp</a:t>
            </a:r>
            <a:r>
              <a:rPr lang="en-GB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Quotas Price)</a:t>
            </a:r>
            <a:endParaRPr lang="en-GB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D8DF405E-CDDC-90EA-A1FB-AA78F180833F}"/>
              </a:ext>
            </a:extLst>
          </p:cNvPr>
          <p:cNvSpPr/>
          <p:nvPr/>
        </p:nvSpPr>
        <p:spPr>
          <a:xfrm>
            <a:off x="4246880" y="1671834"/>
            <a:ext cx="7020560" cy="1994319"/>
          </a:xfrm>
          <a:prstGeom prst="roundRect">
            <a:avLst/>
          </a:prstGeom>
          <a:blipFill dpi="0" rotWithShape="1"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3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E6C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ED129B96-5D45-C50B-567B-466A88CC5B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777" y="3854614"/>
            <a:ext cx="3399663" cy="2553124"/>
          </a:xfrm>
          <a:prstGeom prst="rect">
            <a:avLst/>
          </a:prstGeom>
        </p:spPr>
      </p:pic>
      <p:sp>
        <p:nvSpPr>
          <p:cNvPr id="27" name="Google Shape;192;p4">
            <a:extLst>
              <a:ext uri="{FF2B5EF4-FFF2-40B4-BE49-F238E27FC236}">
                <a16:creationId xmlns:a16="http://schemas.microsoft.com/office/drawing/2014/main" id="{854C61C0-9F69-DC39-2B90-CA39D8C17D7D}"/>
              </a:ext>
            </a:extLst>
          </p:cNvPr>
          <p:cNvSpPr txBox="1"/>
          <p:nvPr/>
        </p:nvSpPr>
        <p:spPr>
          <a:xfrm>
            <a:off x="3383568" y="3863849"/>
            <a:ext cx="8544272" cy="265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1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1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1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R="0" lvl="1" indent="-457200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Contribute to a 100% </a:t>
            </a:r>
            <a:r>
              <a:rPr lang="en-GB" sz="28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Autossustainable</a:t>
            </a:r>
            <a:r>
              <a:rPr lang="en-GB" sz="28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GB" sz="28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Culatra</a:t>
            </a: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" name="Google Shape;192;p4">
            <a:extLst>
              <a:ext uri="{FF2B5EF4-FFF2-40B4-BE49-F238E27FC236}">
                <a16:creationId xmlns:a16="http://schemas.microsoft.com/office/drawing/2014/main" id="{158A1A1B-046E-06D7-F90F-F35D91BED37A}"/>
              </a:ext>
            </a:extLst>
          </p:cNvPr>
          <p:cNvSpPr txBox="1"/>
          <p:nvPr/>
        </p:nvSpPr>
        <p:spPr>
          <a:xfrm>
            <a:off x="4732563" y="1676602"/>
            <a:ext cx="6362157" cy="1938952"/>
          </a:xfrm>
          <a:prstGeom prst="rect">
            <a:avLst/>
          </a:prstGeom>
          <a:noFill/>
          <a:ln w="28575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algn="l" rtl="0">
              <a:spcBef>
                <a:spcPts val="0"/>
              </a:spcBef>
              <a:spcAft>
                <a:spcPts val="0"/>
              </a:spcAft>
            </a:pPr>
            <a:r>
              <a:rPr lang="en-GB" sz="4000" b="1" dirty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		</a:t>
            </a:r>
          </a:p>
          <a:p>
            <a:pPr marL="0" marR="0" lvl="1" algn="l" rtl="0">
              <a:spcBef>
                <a:spcPts val="0"/>
              </a:spcBef>
              <a:spcAft>
                <a:spcPts val="0"/>
              </a:spcAft>
            </a:pPr>
            <a:endParaRPr lang="en-GB" sz="4000" dirty="0">
              <a:ln>
                <a:solidFill>
                  <a:schemeClr val="bg1"/>
                </a:solidFill>
              </a:ln>
              <a:solidFill>
                <a:schemeClr val="lt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  <a:p>
            <a:pPr marL="0" marR="0" lvl="1" algn="l" rtl="0">
              <a:spcBef>
                <a:spcPts val="0"/>
              </a:spcBef>
              <a:spcAft>
                <a:spcPts val="0"/>
              </a:spcAft>
            </a:pPr>
            <a:r>
              <a:rPr lang="en-GB" sz="4000" dirty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Coop:	1 €  (200 €/quota)</a:t>
            </a:r>
          </a:p>
        </p:txBody>
      </p:sp>
      <p:sp>
        <p:nvSpPr>
          <p:cNvPr id="19" name="Google Shape;192;p4">
            <a:extLst>
              <a:ext uri="{FF2B5EF4-FFF2-40B4-BE49-F238E27FC236}">
                <a16:creationId xmlns:a16="http://schemas.microsoft.com/office/drawing/2014/main" id="{F33BCD5F-1511-0F74-C4BB-3FF492B2BA52}"/>
              </a:ext>
            </a:extLst>
          </p:cNvPr>
          <p:cNvSpPr txBox="1"/>
          <p:nvPr/>
        </p:nvSpPr>
        <p:spPr>
          <a:xfrm>
            <a:off x="3383568" y="3859382"/>
            <a:ext cx="8544272" cy="60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Ready to use with no maintenance costs</a:t>
            </a:r>
          </a:p>
        </p:txBody>
      </p:sp>
      <p:sp>
        <p:nvSpPr>
          <p:cNvPr id="9" name="Google Shape;192;p4">
            <a:extLst>
              <a:ext uri="{FF2B5EF4-FFF2-40B4-BE49-F238E27FC236}">
                <a16:creationId xmlns:a16="http://schemas.microsoft.com/office/drawing/2014/main" id="{78FD4734-D64F-F0DD-AD33-B0409B3DD311}"/>
              </a:ext>
            </a:extLst>
          </p:cNvPr>
          <p:cNvSpPr txBox="1"/>
          <p:nvPr/>
        </p:nvSpPr>
        <p:spPr>
          <a:xfrm>
            <a:off x="4732562" y="1676602"/>
            <a:ext cx="6362157" cy="1323399"/>
          </a:xfrm>
          <a:prstGeom prst="rect">
            <a:avLst/>
          </a:prstGeom>
          <a:noFill/>
          <a:ln w="28575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algn="l" rtl="0">
              <a:spcBef>
                <a:spcPts val="0"/>
              </a:spcBef>
              <a:spcAft>
                <a:spcPts val="0"/>
              </a:spcAft>
            </a:pPr>
            <a:r>
              <a:rPr lang="en-GB" sz="4000" b="1" dirty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		</a:t>
            </a:r>
          </a:p>
          <a:p>
            <a:pPr marL="0" marR="0" lvl="1" algn="l" rtl="0">
              <a:spcBef>
                <a:spcPts val="0"/>
              </a:spcBef>
              <a:spcAft>
                <a:spcPts val="0"/>
              </a:spcAft>
            </a:pPr>
            <a:r>
              <a:rPr lang="en-GB" sz="4000" dirty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Others:	2 to 4 €</a:t>
            </a:r>
          </a:p>
        </p:txBody>
      </p:sp>
      <p:sp>
        <p:nvSpPr>
          <p:cNvPr id="22" name="Google Shape;192;p4">
            <a:extLst>
              <a:ext uri="{FF2B5EF4-FFF2-40B4-BE49-F238E27FC236}">
                <a16:creationId xmlns:a16="http://schemas.microsoft.com/office/drawing/2014/main" id="{A672213C-157E-AAAD-8A8D-9529624C035C}"/>
              </a:ext>
            </a:extLst>
          </p:cNvPr>
          <p:cNvSpPr txBox="1"/>
          <p:nvPr/>
        </p:nvSpPr>
        <p:spPr>
          <a:xfrm>
            <a:off x="3383568" y="3866464"/>
            <a:ext cx="8544272" cy="111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>
              <a:lnSpc>
                <a:spcPts val="4000"/>
              </a:lnSpc>
            </a:pP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R="0" lvl="1" indent="-457200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Powered by </a:t>
            </a:r>
            <a:r>
              <a:rPr lang="en-GB" sz="28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Culatra</a:t>
            </a:r>
            <a:r>
              <a:rPr lang="en-GB" sz="28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Green Energy</a:t>
            </a:r>
          </a:p>
        </p:txBody>
      </p:sp>
      <p:sp>
        <p:nvSpPr>
          <p:cNvPr id="4" name="Google Shape;192;p4">
            <a:extLst>
              <a:ext uri="{FF2B5EF4-FFF2-40B4-BE49-F238E27FC236}">
                <a16:creationId xmlns:a16="http://schemas.microsoft.com/office/drawing/2014/main" id="{7037DF1B-3A32-581D-1C3E-314536DE05C3}"/>
              </a:ext>
            </a:extLst>
          </p:cNvPr>
          <p:cNvSpPr txBox="1"/>
          <p:nvPr/>
        </p:nvSpPr>
        <p:spPr>
          <a:xfrm>
            <a:off x="4353872" y="1676601"/>
            <a:ext cx="6362157" cy="707846"/>
          </a:xfrm>
          <a:prstGeom prst="rect">
            <a:avLst/>
          </a:prstGeom>
          <a:noFill/>
          <a:ln w="28575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algn="l" rtl="0">
              <a:spcBef>
                <a:spcPts val="0"/>
              </a:spcBef>
              <a:spcAft>
                <a:spcPts val="0"/>
              </a:spcAft>
            </a:pPr>
            <a:r>
              <a:rPr lang="en-GB" sz="4000" b="1" dirty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		Prices per </a:t>
            </a:r>
            <a:r>
              <a:rPr lang="en-GB" sz="4000" b="1" dirty="0" err="1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Wp</a:t>
            </a:r>
            <a:endParaRPr lang="en-GB" sz="4000" b="1" dirty="0">
              <a:ln>
                <a:solidFill>
                  <a:schemeClr val="bg1"/>
                </a:solidFill>
              </a:ln>
              <a:solidFill>
                <a:schemeClr val="lt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</p:txBody>
      </p:sp>
      <p:sp>
        <p:nvSpPr>
          <p:cNvPr id="24" name="Google Shape;192;p4">
            <a:extLst>
              <a:ext uri="{FF2B5EF4-FFF2-40B4-BE49-F238E27FC236}">
                <a16:creationId xmlns:a16="http://schemas.microsoft.com/office/drawing/2014/main" id="{E72363A1-FA4C-8EF8-7D24-C80AD3DBC987}"/>
              </a:ext>
            </a:extLst>
          </p:cNvPr>
          <p:cNvSpPr txBox="1"/>
          <p:nvPr/>
        </p:nvSpPr>
        <p:spPr>
          <a:xfrm>
            <a:off x="3383568" y="3852849"/>
            <a:ext cx="8544272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>
              <a:lnSpc>
                <a:spcPts val="4000"/>
              </a:lnSpc>
            </a:pP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1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R="0" lvl="1" indent="-457200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Investment paid out in 2.5 years</a:t>
            </a:r>
          </a:p>
        </p:txBody>
      </p:sp>
      <p:sp>
        <p:nvSpPr>
          <p:cNvPr id="26" name="Google Shape;192;p4">
            <a:extLst>
              <a:ext uri="{FF2B5EF4-FFF2-40B4-BE49-F238E27FC236}">
                <a16:creationId xmlns:a16="http://schemas.microsoft.com/office/drawing/2014/main" id="{3175388D-1E3D-DCBC-0748-F62836F85DC3}"/>
              </a:ext>
            </a:extLst>
          </p:cNvPr>
          <p:cNvSpPr txBox="1"/>
          <p:nvPr/>
        </p:nvSpPr>
        <p:spPr>
          <a:xfrm>
            <a:off x="3383568" y="3866464"/>
            <a:ext cx="8544272" cy="214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1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1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R="0" lvl="1" indent="-457200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7.5 </a:t>
            </a:r>
            <a:r>
              <a:rPr lang="en-GB" sz="2800" b="1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years </a:t>
            </a:r>
            <a:r>
              <a:rPr lang="en-GB"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of profits</a:t>
            </a:r>
            <a:endParaRPr lang="en-GB" sz="2800" b="1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" name="CaixaDeTexto 5">
            <a:extLst>
              <a:ext uri="{FF2B5EF4-FFF2-40B4-BE49-F238E27FC236}">
                <a16:creationId xmlns:a16="http://schemas.microsoft.com/office/drawing/2014/main" id="{FD6DE696-2E82-EA97-E3BD-CDB7C768A445}"/>
              </a:ext>
            </a:extLst>
          </p:cNvPr>
          <p:cNvSpPr txBox="1"/>
          <p:nvPr/>
        </p:nvSpPr>
        <p:spPr bwMode="auto">
          <a:xfrm>
            <a:off x="10952790" y="228729"/>
            <a:ext cx="899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abin Sketch" panose="020B0503050202020004" pitchFamily="34" charset="0"/>
                <a:ea typeface="Cambria"/>
                <a:cs typeface="Cambria"/>
                <a:sym typeface="Cambria"/>
              </a:rPr>
              <a:t>7</a:t>
            </a:r>
            <a:endParaRPr lang="en-US" sz="4000" b="1" dirty="0">
              <a:solidFill>
                <a:schemeClr val="bg1"/>
              </a:solidFill>
              <a:latin typeface="Cabin Sketch" panose="020B0503050202020004" pitchFamily="34" charset="0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80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8" grpId="0"/>
      <p:bldP spid="19" grpId="0"/>
      <p:bldP spid="9" grpId="0"/>
      <p:bldP spid="22" grpId="0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BB5D754-6B31-C940-77F9-6DA84B919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3" b="21334"/>
          <a:stretch/>
        </p:blipFill>
        <p:spPr>
          <a:xfrm>
            <a:off x="36741" y="142240"/>
            <a:ext cx="8885308" cy="6701191"/>
          </a:xfrm>
          <a:prstGeom prst="rect">
            <a:avLst/>
          </a:prstGeom>
        </p:spPr>
      </p:pic>
      <p:pic>
        <p:nvPicPr>
          <p:cNvPr id="2121" name="Imagem 21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04" y="222"/>
            <a:ext cx="7595308" cy="5877050"/>
          </a:xfrm>
          <a:prstGeom prst="rect">
            <a:avLst/>
          </a:prstGeom>
        </p:spPr>
      </p:pic>
      <p:sp>
        <p:nvSpPr>
          <p:cNvPr id="2126" name="AutoShape 95"/>
          <p:cNvSpPr>
            <a:spLocks noChangeAspect="1" noChangeArrowheads="1" noTextEdit="1"/>
          </p:cNvSpPr>
          <p:nvPr/>
        </p:nvSpPr>
        <p:spPr bwMode="auto">
          <a:xfrm>
            <a:off x="8057714" y="601644"/>
            <a:ext cx="3402331" cy="1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08359765-6E7C-4867-ACFA-E527F32716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15852" r="6733" b="15998"/>
          <a:stretch/>
        </p:blipFill>
        <p:spPr>
          <a:xfrm>
            <a:off x="8961459" y="408603"/>
            <a:ext cx="2828623" cy="221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3B2812-E3CA-286D-64C8-8F81A4F5CC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114" y="6038822"/>
            <a:ext cx="452684" cy="668659"/>
          </a:xfrm>
          <a:prstGeom prst="rect">
            <a:avLst/>
          </a:prstGeom>
        </p:spPr>
      </p:pic>
      <p:pic>
        <p:nvPicPr>
          <p:cNvPr id="15" name="Imagem 14" descr="Uma imagem com texto, símbolo&#10;&#10;Descrição gerada automaticamente">
            <a:extLst>
              <a:ext uri="{FF2B5EF4-FFF2-40B4-BE49-F238E27FC236}">
                <a16:creationId xmlns:a16="http://schemas.microsoft.com/office/drawing/2014/main" id="{D55128AB-180C-C71A-747F-7CBB91F7D4A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10" y="6119726"/>
            <a:ext cx="449046" cy="591479"/>
          </a:xfrm>
          <a:prstGeom prst="rect">
            <a:avLst/>
          </a:prstGeom>
        </p:spPr>
      </p:pic>
      <p:pic>
        <p:nvPicPr>
          <p:cNvPr id="2090" name="Imagem 2089" descr="Uma imagem com texto, ClipArt&#10;&#10;Descrição gerada automaticamente">
            <a:extLst>
              <a:ext uri="{FF2B5EF4-FFF2-40B4-BE49-F238E27FC236}">
                <a16:creationId xmlns:a16="http://schemas.microsoft.com/office/drawing/2014/main" id="{E4579F14-471D-9009-E052-E78B6DF4301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565" y="6147720"/>
            <a:ext cx="492604" cy="515371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C92B3867-5667-FBE2-4DDE-4358DBA4C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547" y="6209280"/>
            <a:ext cx="7128792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PT" sz="2000" b="1" dirty="0">
                <a:solidFill>
                  <a:srgbClr val="2588B5"/>
                </a:solidFill>
                <a:latin typeface="Arial Narrow" pitchFamily="34" charset="0"/>
              </a:rPr>
              <a:t>SMILO ANNUAL CONFERENCE 2022</a:t>
            </a:r>
            <a:br>
              <a:rPr lang="pt-PT" sz="2000" b="1" dirty="0">
                <a:solidFill>
                  <a:srgbClr val="2588B5"/>
                </a:solidFill>
                <a:latin typeface="Arial Narrow" pitchFamily="34" charset="0"/>
              </a:rPr>
            </a:br>
            <a:r>
              <a:rPr lang="pt-PT" sz="1050" dirty="0" err="1">
                <a:solidFill>
                  <a:srgbClr val="2588B5"/>
                </a:solidFill>
                <a:latin typeface="Arial Narrow" pitchFamily="34" charset="0"/>
              </a:rPr>
              <a:t>Tuesday</a:t>
            </a:r>
            <a:r>
              <a:rPr lang="pt-PT" sz="1050" dirty="0">
                <a:solidFill>
                  <a:srgbClr val="2588B5"/>
                </a:solidFill>
                <a:latin typeface="Arial Narrow" pitchFamily="34" charset="0"/>
              </a:rPr>
              <a:t>, 27 </a:t>
            </a:r>
            <a:r>
              <a:rPr lang="pt-PT" sz="1050" dirty="0" err="1">
                <a:solidFill>
                  <a:srgbClr val="2588B5"/>
                </a:solidFill>
                <a:latin typeface="Arial Narrow" pitchFamily="34" charset="0"/>
              </a:rPr>
              <a:t>september</a:t>
            </a:r>
            <a:r>
              <a:rPr lang="pt-PT" sz="1050" dirty="0">
                <a:solidFill>
                  <a:srgbClr val="2588B5"/>
                </a:solidFill>
                <a:latin typeface="Arial Narrow" pitchFamily="34" charset="0"/>
              </a:rPr>
              <a:t> 2022</a:t>
            </a:r>
            <a:endParaRPr lang="pt-PT" sz="2000" dirty="0">
              <a:solidFill>
                <a:srgbClr val="2588B5"/>
              </a:solidFill>
              <a:latin typeface="Arial Narrow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724347-2566-ED10-B400-4B7FCB186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538" y="4934734"/>
            <a:ext cx="56807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PT" sz="6000" b="1" dirty="0">
                <a:solidFill>
                  <a:srgbClr val="2588B5"/>
                </a:solidFill>
                <a:latin typeface="Arial Black" pitchFamily="34" charset="0"/>
              </a:rPr>
              <a:t>THANK YOU</a:t>
            </a:r>
          </a:p>
        </p:txBody>
      </p:sp>
      <p:pic>
        <p:nvPicPr>
          <p:cNvPr id="10" name="Picture 2" descr="https://lh3.googleusercontent.com/12MHsHuCWAk3OgzIyLqj4YsHDKXM0GqwgapFgpxqvbLZR5npITUn89dr_LSKIn177kIHraTI5QyfT4toz-9z4XR2lvnamKhs7Zaj-r2ehxB43tBl0TV-tR6rFqdkcEzotTK0HDc">
            <a:extLst>
              <a:ext uri="{FF2B5EF4-FFF2-40B4-BE49-F238E27FC236}">
                <a16:creationId xmlns:a16="http://schemas.microsoft.com/office/drawing/2014/main" id="{DDF2A4EC-8FC5-05F3-37D6-7C4F34CA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24" y="6078135"/>
            <a:ext cx="694357" cy="69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8D93499-8BFD-A340-22A8-8ADCF70BB0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257" y="6115835"/>
            <a:ext cx="601114" cy="5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375</Words>
  <Application>Microsoft Office PowerPoint</Application>
  <PresentationFormat>Grand écran</PresentationFormat>
  <Paragraphs>103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Arial</vt:lpstr>
      <vt:lpstr>Arial Black</vt:lpstr>
      <vt:lpstr>Arial Narrow</vt:lpstr>
      <vt:lpstr>Cabin Sketch</vt:lpstr>
      <vt:lpstr>Calibri</vt:lpstr>
      <vt:lpstr>Calibri Light</vt:lpstr>
      <vt:lpstr>Cambria</vt:lpstr>
      <vt:lpstr>Impact</vt:lpstr>
      <vt:lpstr>Tema do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Jóni Nichal Buchinho dos Santos</dc:creator>
  <cp:lastModifiedBy>MEYER Julie</cp:lastModifiedBy>
  <cp:revision>71</cp:revision>
  <dcterms:created xsi:type="dcterms:W3CDTF">2022-09-05T15:53:08Z</dcterms:created>
  <dcterms:modified xsi:type="dcterms:W3CDTF">2022-09-27T10:42:11Z</dcterms:modified>
</cp:coreProperties>
</file>